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2" r:id="rId4"/>
    <p:sldId id="263" r:id="rId5"/>
    <p:sldId id="264" r:id="rId6"/>
    <p:sldId id="278" r:id="rId7"/>
    <p:sldId id="277" r:id="rId8"/>
    <p:sldId id="289" r:id="rId9"/>
    <p:sldId id="290" r:id="rId10"/>
    <p:sldId id="267" r:id="rId11"/>
    <p:sldId id="279" r:id="rId12"/>
    <p:sldId id="259" r:id="rId13"/>
    <p:sldId id="280" r:id="rId14"/>
    <p:sldId id="265" r:id="rId15"/>
    <p:sldId id="266" r:id="rId16"/>
    <p:sldId id="282" r:id="rId17"/>
    <p:sldId id="273" r:id="rId18"/>
    <p:sldId id="285" r:id="rId19"/>
    <p:sldId id="268" r:id="rId20"/>
    <p:sldId id="272" r:id="rId21"/>
    <p:sldId id="271" r:id="rId22"/>
    <p:sldId id="274" r:id="rId23"/>
    <p:sldId id="269" r:id="rId24"/>
    <p:sldId id="288" r:id="rId25"/>
    <p:sldId id="286" r:id="rId26"/>
    <p:sldId id="287" r:id="rId27"/>
    <p:sldId id="291" r:id="rId28"/>
    <p:sldId id="283" r:id="rId29"/>
    <p:sldId id="275" r:id="rId30"/>
    <p:sldId id="276" r:id="rId31"/>
    <p:sldId id="25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606" autoAdjust="0"/>
  </p:normalViewPr>
  <p:slideViewPr>
    <p:cSldViewPr>
      <p:cViewPr>
        <p:scale>
          <a:sx n="76" d="100"/>
          <a:sy n="76" d="100"/>
        </p:scale>
        <p:origin x="-33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1F3A86-DA6C-41A2-9C39-B8FD2810B6A0}" type="datetimeFigureOut">
              <a:rPr lang="en-GB" smtClean="0"/>
              <a:t>22/10/2013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6B9A16-C9F3-4A1D-8F8B-77409B6BCC3C}" type="slidenum">
              <a:rPr lang="en-GB" smtClean="0"/>
              <a:t>‹#›</a:t>
            </a:fld>
            <a:endParaRPr lang="en-GB"/>
          </a:p>
        </p:txBody>
      </p:sp>
    </p:spTree>
    <p:extLst>
      <p:ext uri="{BB962C8B-B14F-4D97-AF65-F5344CB8AC3E}">
        <p14:creationId xmlns:p14="http://schemas.microsoft.com/office/powerpoint/2010/main" val="4029746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effectLst/>
              </a:rPr>
              <a:t>Walbiri</a:t>
            </a:r>
            <a:r>
              <a:rPr lang="en-GB" dirty="0" smtClean="0">
                <a:effectLst/>
              </a:rPr>
              <a:t> women of central Australia recounted </a:t>
            </a:r>
            <a:r>
              <a:rPr lang="en-GB" dirty="0" smtClean="0">
                <a:effectLst/>
              </a:rPr>
              <a:t>stories by making marks in the sand = a mode </a:t>
            </a:r>
            <a:r>
              <a:rPr lang="en-GB" dirty="0" smtClean="0">
                <a:effectLst/>
              </a:rPr>
              <a:t>that is not available in other communities (</a:t>
            </a:r>
            <a:r>
              <a:rPr lang="en-GB" dirty="0" smtClean="0">
                <a:effectLst/>
              </a:rPr>
              <a:t>Munn, 1973) </a:t>
            </a:r>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7</a:t>
            </a:fld>
            <a:endParaRPr lang="en-GB"/>
          </a:p>
        </p:txBody>
      </p:sp>
    </p:spTree>
    <p:extLst>
      <p:ext uri="{BB962C8B-B14F-4D97-AF65-F5344CB8AC3E}">
        <p14:creationId xmlns:p14="http://schemas.microsoft.com/office/powerpoint/2010/main" val="1823625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8</a:t>
            </a:fld>
            <a:endParaRPr lang="en-GB"/>
          </a:p>
        </p:txBody>
      </p:sp>
    </p:spTree>
    <p:extLst>
      <p:ext uri="{BB962C8B-B14F-4D97-AF65-F5344CB8AC3E}">
        <p14:creationId xmlns:p14="http://schemas.microsoft.com/office/powerpoint/2010/main" val="1726395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Modes are interrelated, and create meanings through ‘multimodal ensembles’ </a:t>
            </a:r>
          </a:p>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9</a:t>
            </a:fld>
            <a:endParaRPr lang="en-GB"/>
          </a:p>
        </p:txBody>
      </p:sp>
    </p:spTree>
    <p:extLst>
      <p:ext uri="{BB962C8B-B14F-4D97-AF65-F5344CB8AC3E}">
        <p14:creationId xmlns:p14="http://schemas.microsoft.com/office/powerpoint/2010/main" val="3661137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Starting point for multimodality is </a:t>
            </a:r>
            <a:r>
              <a:rPr lang="en-GB" dirty="0" err="1" smtClean="0"/>
              <a:t>Halliday</a:t>
            </a:r>
            <a:r>
              <a:rPr lang="en-GB" dirty="0" smtClean="0"/>
              <a:t> . Debate continues: is font a mode? Or colour? </a:t>
            </a:r>
            <a:r>
              <a:rPr lang="en-GB" dirty="0" smtClean="0">
                <a:effectLst/>
              </a:rPr>
              <a:t>One response to this is that definitions of mode are dependent on what are counted as well-acknowledged regularities within any one community. Graphic designers are likely to have a secure grasp of the range and potentialities of typology (e.g. font, layout), whereas this might not qualify as a mode amongst others who may not have access to and knowledge of these resources and their ‘affordances’</a:t>
            </a:r>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10</a:t>
            </a:fld>
            <a:endParaRPr lang="en-GB"/>
          </a:p>
        </p:txBody>
      </p:sp>
    </p:spTree>
    <p:extLst>
      <p:ext uri="{BB962C8B-B14F-4D97-AF65-F5344CB8AC3E}">
        <p14:creationId xmlns:p14="http://schemas.microsoft.com/office/powerpoint/2010/main" val="3661137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Example 1: </a:t>
            </a:r>
            <a:r>
              <a:rPr lang="en-GB" sz="1200" kern="1200" dirty="0" smtClean="0">
                <a:solidFill>
                  <a:schemeClr val="tx1"/>
                </a:solidFill>
                <a:effectLst/>
                <a:latin typeface="+mn-lt"/>
                <a:ea typeface="+mn-ea"/>
                <a:cs typeface="+mn-cs"/>
              </a:rPr>
              <a:t>Everyone is familiar with links on websites and we click through them to get to where we want to go, without a second thought.  But we're doing something slightly different than we do when we read a book. We make our own choices as to what to read, what to watch, what to listen to, and when, and in what order.  Multimodality offers a way to begin to analyse and theorise these profound changes in communication</a:t>
            </a:r>
            <a:r>
              <a:rPr lang="en-GB" sz="1200" kern="1200" dirty="0" smtClean="0">
                <a:solidFill>
                  <a:schemeClr val="tx1"/>
                </a:solidFill>
                <a:effectLst/>
                <a:latin typeface="+mn-lt"/>
                <a:ea typeface="+mn-ea"/>
                <a:cs typeface="+mn-cs"/>
              </a:rPr>
              <a:t>. Possible interpretation here:</a:t>
            </a:r>
            <a:endParaRPr lang="en-GB" sz="1200" kern="1200" dirty="0" smtClean="0">
              <a:solidFill>
                <a:schemeClr val="tx1"/>
              </a:solidFill>
              <a:effectLst/>
              <a:latin typeface="+mn-lt"/>
              <a:ea typeface="+mn-ea"/>
              <a:cs typeface="+mn-cs"/>
            </a:endParaRPr>
          </a:p>
          <a:p>
            <a:pPr>
              <a:buNone/>
            </a:pPr>
            <a:r>
              <a:rPr lang="en-US" sz="1200" b="1" dirty="0" smtClean="0"/>
              <a:t>Ideational</a:t>
            </a:r>
            <a:r>
              <a:rPr lang="en-US" sz="1200" dirty="0" smtClean="0"/>
              <a:t>: structured through verbal and visual modes. Main message: Firefox is the world’s best browser, conveyed through: words in white; strong images of Firefox icon with fox (creature of high intelligence) w</a:t>
            </a:r>
            <a:r>
              <a:rPr lang="en-GB" sz="1200" dirty="0" smtClean="0"/>
              <a:t>rapped around the globe</a:t>
            </a:r>
            <a:r>
              <a:rPr lang="en-US" sz="1200" dirty="0" smtClean="0"/>
              <a:t>.</a:t>
            </a:r>
          </a:p>
          <a:p>
            <a:pPr>
              <a:buNone/>
            </a:pPr>
            <a:r>
              <a:rPr lang="en-US" sz="1200" b="1" dirty="0" smtClean="0"/>
              <a:t>Interpersonal</a:t>
            </a:r>
            <a:r>
              <a:rPr lang="en-US" sz="1200" dirty="0" smtClean="0"/>
              <a:t>: verbal and visual resources construct relationships between viewers and what is being viewed – e.g. use of </a:t>
            </a:r>
            <a:r>
              <a:rPr lang="en-US" sz="1200" dirty="0" err="1" smtClean="0"/>
              <a:t>colour</a:t>
            </a:r>
            <a:r>
              <a:rPr lang="en-US" sz="1200" dirty="0" smtClean="0"/>
              <a:t> and uncluttered design offer the user the promise of a clean and simple solution to their browsing.</a:t>
            </a:r>
            <a:endParaRPr lang="en-GB" sz="1200" dirty="0" smtClean="0"/>
          </a:p>
          <a:p>
            <a:pPr>
              <a:buNone/>
            </a:pPr>
            <a:r>
              <a:rPr lang="en-US" sz="1200" b="1" dirty="0" smtClean="0"/>
              <a:t>Textual</a:t>
            </a:r>
            <a:r>
              <a:rPr lang="en-US" sz="1200" dirty="0" smtClean="0"/>
              <a:t>: information is distributed via words, image, </a:t>
            </a:r>
            <a:r>
              <a:rPr lang="en-US" sz="1200" dirty="0" err="1" smtClean="0"/>
              <a:t>colour</a:t>
            </a:r>
            <a:r>
              <a:rPr lang="en-US" sz="1200" dirty="0" smtClean="0"/>
              <a:t> and layout. Visual mode dominates; writing is subordinate to image and layout.  Users can negotiate this screen and understand the main message without reading the words (unless they want different information, when they might use hyperlinks to access related sites).</a:t>
            </a: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11</a:t>
            </a:fld>
            <a:endParaRPr lang="en-GB"/>
          </a:p>
        </p:txBody>
      </p:sp>
    </p:spTree>
    <p:extLst>
      <p:ext uri="{BB962C8B-B14F-4D97-AF65-F5344CB8AC3E}">
        <p14:creationId xmlns:p14="http://schemas.microsoft.com/office/powerpoint/2010/main" val="3795507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12</a:t>
            </a:fld>
            <a:endParaRPr lang="en-GB"/>
          </a:p>
        </p:txBody>
      </p:sp>
    </p:spTree>
    <p:extLst>
      <p:ext uri="{BB962C8B-B14F-4D97-AF65-F5344CB8AC3E}">
        <p14:creationId xmlns:p14="http://schemas.microsoft.com/office/powerpoint/2010/main" val="4038762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13</a:t>
            </a:fld>
            <a:endParaRPr lang="en-GB"/>
          </a:p>
        </p:txBody>
      </p:sp>
    </p:spTree>
    <p:extLst>
      <p:ext uri="{BB962C8B-B14F-4D97-AF65-F5344CB8AC3E}">
        <p14:creationId xmlns:p14="http://schemas.microsoft.com/office/powerpoint/2010/main" val="4038762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6B9A16-C9F3-4A1D-8F8B-77409B6BCC3C}" type="slidenum">
              <a:rPr lang="en-GB" smtClean="0"/>
              <a:t>23</a:t>
            </a:fld>
            <a:endParaRPr lang="en-GB"/>
          </a:p>
        </p:txBody>
      </p:sp>
    </p:spTree>
    <p:extLst>
      <p:ext uri="{BB962C8B-B14F-4D97-AF65-F5344CB8AC3E}">
        <p14:creationId xmlns:p14="http://schemas.microsoft.com/office/powerpoint/2010/main" val="1613079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C7869-C3C3-403D-98BA-FC2AACD2D130}" type="slidenum">
              <a:rPr lang="en-GB"/>
              <a:pPr/>
              <a:t>26</a:t>
            </a:fld>
            <a:endParaRPr lang="en-GB"/>
          </a:p>
        </p:txBody>
      </p:sp>
      <p:sp>
        <p:nvSpPr>
          <p:cNvPr id="55298" name="Rectangle 2"/>
          <p:cNvSpPr>
            <a:spLocks noGrp="1" noRot="1" noChangeAspect="1" noChangeArrowheads="1" noTextEdit="1"/>
          </p:cNvSpPr>
          <p:nvPr>
            <p:ph type="sldImg"/>
          </p:nvPr>
        </p:nvSpPr>
        <p:spPr>
          <a:xfrm>
            <a:off x="1143000" y="684213"/>
            <a:ext cx="4572000" cy="3429000"/>
          </a:xfrm>
          <a:ln/>
        </p:spPr>
      </p:sp>
      <p:sp>
        <p:nvSpPr>
          <p:cNvPr id="55299" name="Rectangle 3"/>
          <p:cNvSpPr>
            <a:spLocks noGrp="1" noChangeArrowheads="1"/>
          </p:cNvSpPr>
          <p:nvPr>
            <p:ph type="body" idx="1"/>
          </p:nvPr>
        </p:nvSpPr>
        <p:spPr>
          <a:xfrm>
            <a:off x="685800" y="4341813"/>
            <a:ext cx="5486400" cy="4117975"/>
          </a:xfrm>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96B7FC-3236-4C04-ABAB-EFFC99F4BF14}" type="datetimeFigureOut">
              <a:rPr lang="en-GB" smtClean="0"/>
              <a:pPr/>
              <a:t>22/10/2013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DA8EA7-2DC1-4BBE-B0A1-034EDF78EC2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96B7FC-3236-4C04-ABAB-EFFC99F4BF14}" type="datetimeFigureOut">
              <a:rPr lang="en-GB" smtClean="0"/>
              <a:pPr/>
              <a:t>22/10/2013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DA8EA7-2DC1-4BBE-B0A1-034EDF78EC2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multimodalglossary.wordpress.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35696" y="2060848"/>
            <a:ext cx="6696744" cy="2520280"/>
          </a:xfrm>
        </p:spPr>
        <p:txBody>
          <a:bodyPr>
            <a:normAutofit lnSpcReduction="10000"/>
          </a:bodyPr>
          <a:lstStyle/>
          <a:p>
            <a:pPr algn="r"/>
            <a:r>
              <a:rPr lang="en-GB" sz="3600" b="1" dirty="0">
                <a:solidFill>
                  <a:schemeClr val="tx1">
                    <a:lumMod val="75000"/>
                    <a:lumOff val="25000"/>
                  </a:schemeClr>
                </a:solidFill>
              </a:rPr>
              <a:t>Issues in </a:t>
            </a:r>
            <a:r>
              <a:rPr lang="en-GB" sz="3600" b="1" dirty="0" smtClean="0">
                <a:solidFill>
                  <a:schemeClr val="tx1">
                    <a:lumMod val="75000"/>
                    <a:lumOff val="25000"/>
                  </a:schemeClr>
                </a:solidFill>
              </a:rPr>
              <a:t>multimodal transcription</a:t>
            </a:r>
          </a:p>
          <a:p>
            <a:pPr algn="r"/>
            <a:endParaRPr lang="en-GB" sz="3600" dirty="0" smtClean="0">
              <a:solidFill>
                <a:schemeClr val="tx1">
                  <a:lumMod val="75000"/>
                  <a:lumOff val="25000"/>
                </a:schemeClr>
              </a:solidFill>
            </a:endParaRPr>
          </a:p>
          <a:p>
            <a:pPr algn="r"/>
            <a:r>
              <a:rPr lang="en-GB" sz="3600" dirty="0" smtClean="0">
                <a:solidFill>
                  <a:schemeClr val="tx1">
                    <a:lumMod val="75000"/>
                    <a:lumOff val="25000"/>
                  </a:schemeClr>
                </a:solidFill>
              </a:rPr>
              <a:t>Rosie Flewitt</a:t>
            </a:r>
          </a:p>
          <a:p>
            <a:pPr algn="r"/>
            <a:r>
              <a:rPr lang="en-GB" sz="3600" dirty="0" smtClean="0">
                <a:solidFill>
                  <a:schemeClr val="tx1">
                    <a:lumMod val="75000"/>
                    <a:lumOff val="25000"/>
                  </a:schemeClr>
                </a:solidFill>
              </a:rPr>
              <a:t>17</a:t>
            </a:r>
            <a:r>
              <a:rPr lang="en-GB" sz="3600" baseline="30000" dirty="0" smtClean="0">
                <a:solidFill>
                  <a:schemeClr val="tx1">
                    <a:lumMod val="75000"/>
                    <a:lumOff val="25000"/>
                  </a:schemeClr>
                </a:solidFill>
              </a:rPr>
              <a:t>th</a:t>
            </a:r>
            <a:r>
              <a:rPr lang="en-GB" sz="3600" dirty="0" smtClean="0">
                <a:solidFill>
                  <a:schemeClr val="tx1">
                    <a:lumMod val="75000"/>
                    <a:lumOff val="25000"/>
                  </a:schemeClr>
                </a:solidFill>
              </a:rPr>
              <a:t> November2013 </a:t>
            </a:r>
            <a:endParaRPr lang="en-US" sz="3600" b="1" dirty="0" smtClean="0">
              <a:solidFill>
                <a:schemeClr val="tx1">
                  <a:lumMod val="75000"/>
                  <a:lumOff val="25000"/>
                </a:schemeClr>
              </a:solidFill>
            </a:endParaRPr>
          </a:p>
        </p:txBody>
      </p:sp>
      <p:pic>
        <p:nvPicPr>
          <p:cNvPr id="6" name="Picture 5" descr="ioe_logo.png"/>
          <p:cNvPicPr>
            <a:picLocks noChangeAspect="1"/>
          </p:cNvPicPr>
          <p:nvPr/>
        </p:nvPicPr>
        <p:blipFill>
          <a:blip r:embed="rId2" cstate="print"/>
          <a:stretch>
            <a:fillRect/>
          </a:stretch>
        </p:blipFill>
        <p:spPr>
          <a:xfrm>
            <a:off x="6444208" y="332656"/>
            <a:ext cx="2411760" cy="927600"/>
          </a:xfrm>
          <a:prstGeom prst="rect">
            <a:avLst/>
          </a:prstGeom>
        </p:spPr>
      </p:pic>
      <p:pic>
        <p:nvPicPr>
          <p:cNvPr id="15" name="Picture 14" descr="ESRC.jpg"/>
          <p:cNvPicPr>
            <a:picLocks noChangeAspect="1"/>
          </p:cNvPicPr>
          <p:nvPr/>
        </p:nvPicPr>
        <p:blipFill>
          <a:blip r:embed="rId3" cstate="print"/>
          <a:stretch>
            <a:fillRect/>
          </a:stretch>
        </p:blipFill>
        <p:spPr>
          <a:xfrm>
            <a:off x="5292080" y="5949280"/>
            <a:ext cx="944395" cy="784026"/>
          </a:xfrm>
          <a:prstGeom prst="rect">
            <a:avLst/>
          </a:prstGeom>
        </p:spPr>
      </p:pic>
      <p:sp>
        <p:nvSpPr>
          <p:cNvPr id="16" name="Title 15"/>
          <p:cNvSpPr>
            <a:spLocks noGrp="1"/>
          </p:cNvSpPr>
          <p:nvPr>
            <p:ph type="ctrTitle"/>
          </p:nvPr>
        </p:nvSpPr>
        <p:spPr>
          <a:xfrm rot="16200000">
            <a:off x="-2039044" y="2335188"/>
            <a:ext cx="6021288" cy="1728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lvl="0" algn="r"/>
            <a:r>
              <a:rPr kumimoji="0" lang="en-GB" sz="3600" b="0" i="0" u="none" strike="noStrike" cap="none" normalizeH="0" baseline="0" dirty="0" smtClean="0">
                <a:ln>
                  <a:noFill/>
                </a:ln>
                <a:effectLst/>
                <a:latin typeface="Calibri" pitchFamily="34" charset="0"/>
                <a:ea typeface="Calibri" pitchFamily="34" charset="0"/>
                <a:cs typeface="Times New Roman" pitchFamily="18" charset="0"/>
              </a:rPr>
              <a:t/>
            </a:r>
            <a:br>
              <a:rPr kumimoji="0" lang="en-GB" sz="3600" b="0" i="0" u="none" strike="noStrike" cap="none" normalizeH="0" baseline="0" dirty="0" smtClean="0">
                <a:ln>
                  <a:noFill/>
                </a:ln>
                <a:effectLst/>
                <a:latin typeface="Calibri" pitchFamily="34" charset="0"/>
                <a:ea typeface="Calibri" pitchFamily="34" charset="0"/>
                <a:cs typeface="Times New Roman" pitchFamily="18" charset="0"/>
              </a:rPr>
            </a:br>
            <a:r>
              <a:rPr kumimoji="0" lang="en-GB" sz="3600" b="0" i="0" u="none" strike="noStrike" cap="none" normalizeH="0" baseline="0" dirty="0" smtClean="0">
                <a:ln>
                  <a:noFill/>
                </a:ln>
                <a:effectLst/>
                <a:latin typeface="Calibri" pitchFamily="34" charset="0"/>
                <a:ea typeface="Calibri" pitchFamily="34" charset="0"/>
                <a:cs typeface="Times New Roman" pitchFamily="18" charset="0"/>
              </a:rPr>
              <a:t/>
            </a:r>
            <a:br>
              <a:rPr kumimoji="0" lang="en-GB" sz="3600" b="0" i="0" u="none" strike="noStrike" cap="none" normalizeH="0" baseline="0" dirty="0" smtClean="0">
                <a:ln>
                  <a:noFill/>
                </a:ln>
                <a:effectLst/>
                <a:latin typeface="Calibri" pitchFamily="34" charset="0"/>
                <a:ea typeface="Calibri" pitchFamily="34" charset="0"/>
                <a:cs typeface="Times New Roman" pitchFamily="18" charset="0"/>
              </a:rPr>
            </a:br>
            <a:r>
              <a:rPr kumimoji="0" lang="en-GB" sz="3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MODE </a:t>
            </a:r>
            <a:r>
              <a:rPr kumimoji="0" lang="en-GB" sz="3400" b="1" i="0" u="none" strike="noStrike" cap="none" normalizeH="0" baseline="0" dirty="0" smtClean="0">
                <a:ln>
                  <a:noFill/>
                </a:ln>
                <a:solidFill>
                  <a:schemeClr val="tx2">
                    <a:lumMod val="50000"/>
                  </a:schemeClr>
                </a:solidFill>
                <a:effectLst/>
                <a:latin typeface="Calibri" pitchFamily="34" charset="0"/>
                <a:ea typeface="Calibri" pitchFamily="34" charset="0"/>
                <a:cs typeface="Times New Roman" pitchFamily="18" charset="0"/>
              </a:rPr>
              <a:t>multimodal methodologies</a:t>
            </a:r>
            <a:r>
              <a:rPr lang="en-GB" sz="2200" dirty="0">
                <a:solidFill>
                  <a:schemeClr val="tx1"/>
                </a:solidFill>
                <a:latin typeface="Calibri" pitchFamily="34" charset="0"/>
                <a:ea typeface="Calibri" pitchFamily="34" charset="0"/>
                <a:cs typeface="Times New Roman" pitchFamily="18" charset="0"/>
              </a:rPr>
              <a:t/>
            </a:r>
            <a:br>
              <a:rPr lang="en-GB" sz="2200" dirty="0">
                <a:solidFill>
                  <a:schemeClr val="tx1"/>
                </a:solidFill>
                <a:latin typeface="Calibri" pitchFamily="34" charset="0"/>
                <a:ea typeface="Calibri" pitchFamily="34" charset="0"/>
                <a:cs typeface="Times New Roman" pitchFamily="18" charset="0"/>
              </a:rPr>
            </a:br>
            <a:r>
              <a:rPr kumimoji="0" lang="en-GB" sz="2000" b="0" i="0" u="none" strike="noStrike" cap="none" normalizeH="0" baseline="0" dirty="0" smtClean="0">
                <a:ln>
                  <a:noFill/>
                </a:ln>
                <a:solidFill>
                  <a:schemeClr val="accent1">
                    <a:lumMod val="50000"/>
                  </a:schemeClr>
                </a:solidFill>
                <a:effectLst/>
                <a:latin typeface="Calibri" pitchFamily="34" charset="0"/>
                <a:ea typeface="Calibri" pitchFamily="34" charset="0"/>
                <a:cs typeface="Times New Roman" pitchFamily="18" charset="0"/>
              </a:rPr>
              <a:t>FOR RESEARCHING DIGITAL DATA AND ENVIRONMENTS </a:t>
            </a:r>
            <a:br>
              <a:rPr kumimoji="0" lang="en-GB" sz="2000" b="0" i="0" u="none" strike="noStrike" cap="none" normalizeH="0" baseline="0" dirty="0" smtClean="0">
                <a:ln>
                  <a:noFill/>
                </a:ln>
                <a:solidFill>
                  <a:schemeClr val="accent1">
                    <a:lumMod val="50000"/>
                  </a:schemeClr>
                </a:solidFill>
                <a:effectLst/>
                <a:latin typeface="Calibri" pitchFamily="34" charset="0"/>
                <a:ea typeface="Calibri" pitchFamily="34" charset="0"/>
                <a:cs typeface="Times New Roman" pitchFamily="18" charset="0"/>
              </a:rPr>
            </a:br>
            <a:r>
              <a:rPr kumimoji="0" lang="en-GB" b="0" i="0" u="none" strike="noStrike" cap="none" normalizeH="0" baseline="0" dirty="0" smtClean="0">
                <a:ln>
                  <a:noFill/>
                </a:ln>
                <a:effectLst/>
                <a:latin typeface="Arial" pitchFamily="34" charset="0"/>
                <a:cs typeface="Arial" pitchFamily="34" charset="0"/>
              </a:rPr>
              <a:t/>
            </a:r>
            <a:br>
              <a:rPr kumimoji="0" lang="en-GB" b="0" i="0" u="none" strike="noStrike" cap="none" normalizeH="0" baseline="0" dirty="0" smtClean="0">
                <a:ln>
                  <a:noFill/>
                </a:ln>
                <a:effectLst/>
                <a:latin typeface="Arial" pitchFamily="34" charset="0"/>
                <a:cs typeface="Arial" pitchFamily="34" charset="0"/>
              </a:rPr>
            </a:br>
            <a:endParaRPr lang="en-GB" dirty="0"/>
          </a:p>
        </p:txBody>
      </p:sp>
      <p:cxnSp>
        <p:nvCxnSpPr>
          <p:cNvPr id="18" name="Straight Connector 17"/>
          <p:cNvCxnSpPr/>
          <p:nvPr/>
        </p:nvCxnSpPr>
        <p:spPr>
          <a:xfrm flipV="1">
            <a:off x="1547664" y="404664"/>
            <a:ext cx="0" cy="54006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LKL.jpg"/>
          <p:cNvPicPr>
            <a:picLocks noChangeAspect="1"/>
          </p:cNvPicPr>
          <p:nvPr/>
        </p:nvPicPr>
        <p:blipFill>
          <a:blip r:embed="rId4" cstate="print"/>
          <a:stretch>
            <a:fillRect/>
          </a:stretch>
        </p:blipFill>
        <p:spPr>
          <a:xfrm>
            <a:off x="6372200" y="6237312"/>
            <a:ext cx="2304256" cy="384043"/>
          </a:xfrm>
          <a:prstGeom prst="rect">
            <a:avLst/>
          </a:prstGeom>
        </p:spPr>
      </p:pic>
      <p:pic>
        <p:nvPicPr>
          <p:cNvPr id="9" name="Picture 8" descr="NCRM.jpg"/>
          <p:cNvPicPr>
            <a:picLocks noChangeAspect="1"/>
          </p:cNvPicPr>
          <p:nvPr/>
        </p:nvPicPr>
        <p:blipFill>
          <a:blip r:embed="rId5" cstate="print"/>
          <a:stretch>
            <a:fillRect/>
          </a:stretch>
        </p:blipFill>
        <p:spPr>
          <a:xfrm>
            <a:off x="3563888" y="5949280"/>
            <a:ext cx="1368152" cy="800022"/>
          </a:xfrm>
          <a:prstGeom prst="rect">
            <a:avLst/>
          </a:prstGeom>
        </p:spPr>
      </p:pic>
      <p:sp>
        <p:nvSpPr>
          <p:cNvPr id="11" name="Rectangle 10"/>
          <p:cNvSpPr/>
          <p:nvPr/>
        </p:nvSpPr>
        <p:spPr>
          <a:xfrm>
            <a:off x="5796136" y="5301208"/>
            <a:ext cx="3203849" cy="461665"/>
          </a:xfrm>
          <a:prstGeom prst="rect">
            <a:avLst/>
          </a:prstGeom>
        </p:spPr>
        <p:txBody>
          <a:bodyPr wrap="square">
            <a:spAutoFit/>
          </a:bodyPr>
          <a:lstStyle/>
          <a:p>
            <a:r>
              <a:rPr lang="en-GB" sz="2400" b="1" dirty="0" smtClean="0">
                <a:solidFill>
                  <a:schemeClr val="accent1">
                    <a:lumMod val="75000"/>
                  </a:schemeClr>
                </a:solidFill>
                <a:latin typeface="Calibri" pitchFamily="34" charset="0"/>
                <a:ea typeface="Calibri" pitchFamily="34" charset="0"/>
                <a:cs typeface="Times New Roman" pitchFamily="18" charset="0"/>
              </a:rPr>
              <a:t>http://</a:t>
            </a:r>
            <a:r>
              <a:rPr lang="en-GB" sz="2400" b="1" dirty="0" smtClean="0">
                <a:solidFill>
                  <a:schemeClr val="tx2">
                    <a:lumMod val="50000"/>
                  </a:schemeClr>
                </a:solidFill>
                <a:latin typeface="Calibri" pitchFamily="34" charset="0"/>
                <a:ea typeface="Calibri" pitchFamily="34" charset="0"/>
                <a:cs typeface="Times New Roman" pitchFamily="18" charset="0"/>
              </a:rPr>
              <a:t>mode</a:t>
            </a:r>
            <a:r>
              <a:rPr lang="en-GB" sz="2400" b="1" dirty="0" smtClean="0">
                <a:solidFill>
                  <a:schemeClr val="accent1">
                    <a:lumMod val="75000"/>
                  </a:schemeClr>
                </a:solidFill>
                <a:latin typeface="Calibri" pitchFamily="34" charset="0"/>
                <a:ea typeface="Calibri" pitchFamily="34" charset="0"/>
                <a:cs typeface="Times New Roman" pitchFamily="18" charset="0"/>
              </a:rPr>
              <a:t>.ioe.ac.uk</a:t>
            </a:r>
            <a:endParaRPr lang="en-GB" sz="2400" dirty="0"/>
          </a:p>
        </p:txBody>
      </p:sp>
      <p:cxnSp>
        <p:nvCxnSpPr>
          <p:cNvPr id="13" name="Straight Connector 12"/>
          <p:cNvCxnSpPr/>
          <p:nvPr/>
        </p:nvCxnSpPr>
        <p:spPr>
          <a:xfrm>
            <a:off x="1547664" y="5805264"/>
            <a:ext cx="727280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lnSpcReduction="10000"/>
          </a:bodyPr>
          <a:lstStyle/>
          <a:p>
            <a:pPr>
              <a:buFont typeface="Wingdings" pitchFamily="2" charset="2"/>
              <a:buChar char="§"/>
            </a:pPr>
            <a:endParaRPr lang="en-GB" dirty="0" smtClean="0"/>
          </a:p>
          <a:p>
            <a:r>
              <a:rPr lang="en-GB" sz="3600" dirty="0" smtClean="0"/>
              <a:t>What is multimodality?</a:t>
            </a:r>
          </a:p>
          <a:p>
            <a:r>
              <a:rPr lang="en-GB" sz="3600" dirty="0" smtClean="0"/>
              <a:t>What is a mode? </a:t>
            </a:r>
          </a:p>
          <a:p>
            <a:r>
              <a:rPr lang="en-GB" sz="3600" dirty="0" smtClean="0"/>
              <a:t>What are multimodal data?</a:t>
            </a:r>
          </a:p>
          <a:p>
            <a:r>
              <a:rPr lang="en-GB" sz="3600" dirty="0" smtClean="0"/>
              <a:t>How do we collect multimodal data?</a:t>
            </a:r>
          </a:p>
          <a:p>
            <a:r>
              <a:rPr lang="en-GB" sz="3600" dirty="0" smtClean="0"/>
              <a:t>What is multimodal transcription?</a:t>
            </a:r>
          </a:p>
          <a:p>
            <a:r>
              <a:rPr lang="en-GB" sz="3600" dirty="0" smtClean="0"/>
              <a:t>How is this relevant to my research? </a:t>
            </a:r>
          </a:p>
          <a:p>
            <a:endParaRPr lang="en-GB" dirty="0" smtClean="0"/>
          </a:p>
          <a:p>
            <a:endParaRPr lang="en-GB" sz="2400"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764704"/>
            <a:ext cx="8229600" cy="4709119"/>
          </a:xfrm>
        </p:spPr>
        <p:txBody>
          <a:bodyPr>
            <a:normAutofit fontScale="25000" lnSpcReduction="20000"/>
          </a:bodyPr>
          <a:lstStyle/>
          <a:p>
            <a:pPr>
              <a:buNone/>
            </a:pPr>
            <a:endParaRPr lang="en-GB" sz="12800" b="1" dirty="0" smtClean="0">
              <a:solidFill>
                <a:schemeClr val="tx2">
                  <a:lumMod val="75000"/>
                </a:schemeClr>
              </a:solidFill>
            </a:endParaRPr>
          </a:p>
          <a:p>
            <a:pPr>
              <a:buNone/>
            </a:pPr>
            <a:r>
              <a:rPr lang="en-GB" sz="12800" b="1" dirty="0" smtClean="0">
                <a:solidFill>
                  <a:schemeClr val="tx2">
                    <a:lumMod val="75000"/>
                  </a:schemeClr>
                </a:solidFill>
              </a:rPr>
              <a:t>What is multimodality?</a:t>
            </a:r>
          </a:p>
          <a:p>
            <a:pPr>
              <a:buNone/>
            </a:pPr>
            <a:r>
              <a:rPr lang="en-GB" sz="4400" dirty="0" smtClean="0"/>
              <a:t>	</a:t>
            </a:r>
          </a:p>
          <a:p>
            <a:pPr>
              <a:buNone/>
            </a:pPr>
            <a:r>
              <a:rPr lang="en-GB" sz="4400" dirty="0" smtClean="0"/>
              <a:t>	</a:t>
            </a:r>
            <a:r>
              <a:rPr lang="en-GB" sz="9600" dirty="0" smtClean="0"/>
              <a:t>‘Multimodality </a:t>
            </a:r>
            <a:r>
              <a:rPr lang="en-GB" sz="9600" dirty="0"/>
              <a:t>is an inter-disciplinary approach that understands communication and representation to be more than about </a:t>
            </a:r>
            <a:r>
              <a:rPr lang="en-GB" sz="9600" dirty="0" smtClean="0"/>
              <a:t>language. It </a:t>
            </a:r>
            <a:r>
              <a:rPr lang="en-GB" sz="9600" dirty="0"/>
              <a:t>has been developed over the past decade to systematically address much-debated questions about changes in society, for instance in relation to new media and technologies. Multimodal approaches have provided concepts, methods and a framework for the collection and analysis of visual, aural, embodied, and spatial aspects of interaction and environments, and the relationships between these</a:t>
            </a:r>
            <a:r>
              <a:rPr lang="en-GB" sz="9600" dirty="0" smtClean="0"/>
              <a:t>.’</a:t>
            </a:r>
          </a:p>
          <a:p>
            <a:pPr>
              <a:buNone/>
            </a:pPr>
            <a:endParaRPr lang="en-GB" sz="2400" dirty="0"/>
          </a:p>
          <a:p>
            <a:pPr>
              <a:buNone/>
            </a:pPr>
            <a:endParaRPr lang="en-GB" sz="2400" dirty="0" smtClean="0"/>
          </a:p>
          <a:p>
            <a:pPr>
              <a:buNone/>
            </a:pPr>
            <a:endParaRPr lang="en-GB" sz="2400" dirty="0"/>
          </a:p>
          <a:p>
            <a:pPr>
              <a:buNone/>
            </a:pPr>
            <a:r>
              <a:rPr lang="en-GB" sz="8000" dirty="0" smtClean="0"/>
              <a:t>MODE </a:t>
            </a:r>
            <a:r>
              <a:rPr lang="en-GB" sz="8000" dirty="0"/>
              <a:t>(2012). Glossary of multimodal terms. </a:t>
            </a:r>
            <a:r>
              <a:rPr lang="en-GB" sz="8000" dirty="0">
                <a:hlinkClick r:id="rId2"/>
              </a:rPr>
              <a:t>http://www.multimodalglossary.wordpress.com</a:t>
            </a:r>
            <a:r>
              <a:rPr lang="en-GB" sz="8000" dirty="0"/>
              <a:t>. Retrieved </a:t>
            </a:r>
            <a:r>
              <a:rPr lang="en-GB" sz="8000" dirty="0" smtClean="0"/>
              <a:t>23.05.13</a:t>
            </a:r>
            <a:endParaRPr lang="en-GB" sz="8000" b="1"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85000" lnSpcReduction="20000"/>
          </a:bodyPr>
          <a:lstStyle/>
          <a:p>
            <a:pPr>
              <a:buNone/>
            </a:pPr>
            <a:r>
              <a:rPr lang="en-GB" sz="3300" b="1" dirty="0" smtClean="0">
                <a:solidFill>
                  <a:schemeClr val="tx2">
                    <a:lumMod val="75000"/>
                  </a:schemeClr>
                </a:solidFill>
              </a:rPr>
              <a:t>What is multimodality? Underlying assumptions</a:t>
            </a:r>
          </a:p>
          <a:p>
            <a:pPr>
              <a:buNone/>
            </a:pPr>
            <a:endParaRPr lang="en-GB" sz="2800" b="1" dirty="0" smtClean="0"/>
          </a:p>
          <a:p>
            <a:pPr marL="457200" indent="-457200">
              <a:buFont typeface="+mj-lt"/>
              <a:buAutoNum type="arabicPeriod"/>
            </a:pPr>
            <a:r>
              <a:rPr lang="en-GB" sz="2400" dirty="0" smtClean="0"/>
              <a:t>…that communication and representation always draw on multiple modes, which all contribute to meaning. This requires attention to and analysis of the full repertoire of meaning-making resources that people use in different contexts.</a:t>
            </a:r>
          </a:p>
          <a:p>
            <a:pPr marL="514350" indent="-514350">
              <a:buFont typeface="+mj-lt"/>
              <a:buAutoNum type="arabicPeriod"/>
            </a:pPr>
            <a:r>
              <a:rPr lang="en-GB" sz="2400" dirty="0" smtClean="0"/>
              <a:t>…that meaning making resources are shaped over time to articulate the socially-situated meanings of different communities. The more ‘modes’ are used in a community, the more fully articulated and fine tuned their use becomes, and there is a shared cultural understanding about how sets of resources realise meaning.</a:t>
            </a:r>
          </a:p>
          <a:p>
            <a:pPr marL="514350" indent="-514350">
              <a:buFont typeface="+mj-lt"/>
              <a:buAutoNum type="arabicPeriod"/>
            </a:pPr>
            <a:r>
              <a:rPr lang="en-GB" sz="2400" dirty="0" smtClean="0"/>
              <a:t> …people make active choices about which modes to use, so communicational acts are shaped by social norms and conventions AND by individuals’ motivations in specific social contexts.</a:t>
            </a:r>
          </a:p>
          <a:p>
            <a:pPr marL="514350" indent="-514350">
              <a:buFont typeface="+mj-lt"/>
              <a:buAutoNum type="arabicPeriod"/>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lnSpcReduction="10000"/>
          </a:bodyPr>
          <a:lstStyle/>
          <a:p>
            <a:pPr>
              <a:buNone/>
            </a:pPr>
            <a:r>
              <a:rPr lang="en-GB" b="1" dirty="0">
                <a:solidFill>
                  <a:schemeClr val="tx2">
                    <a:lumMod val="75000"/>
                  </a:schemeClr>
                </a:solidFill>
              </a:rPr>
              <a:t>What is </a:t>
            </a:r>
            <a:r>
              <a:rPr lang="en-GB" b="1" dirty="0" smtClean="0">
                <a:solidFill>
                  <a:schemeClr val="tx2">
                    <a:lumMod val="75000"/>
                  </a:schemeClr>
                </a:solidFill>
              </a:rPr>
              <a:t>a mode? </a:t>
            </a:r>
          </a:p>
          <a:p>
            <a:pPr>
              <a:buNone/>
            </a:pPr>
            <a:endParaRPr lang="en-GB" sz="2600" dirty="0" smtClean="0"/>
          </a:p>
          <a:p>
            <a:r>
              <a:rPr lang="en-GB" sz="2600" dirty="0"/>
              <a:t>a</a:t>
            </a:r>
            <a:r>
              <a:rPr lang="en-GB" sz="2600" dirty="0" smtClean="0"/>
              <a:t> set of socially and culturally shaped resources for making meaning (e.g. spoken language, written language, still or moving image, sounds, gesture</a:t>
            </a:r>
            <a:r>
              <a:rPr lang="en-GB" sz="2600" dirty="0"/>
              <a:t>, gaze and posture in embodied </a:t>
            </a:r>
            <a:r>
              <a:rPr lang="en-GB" sz="2600" dirty="0" smtClean="0"/>
              <a:t>interaction</a:t>
            </a:r>
            <a:r>
              <a:rPr lang="en-GB" sz="2600" dirty="0"/>
              <a:t>) </a:t>
            </a:r>
            <a:endParaRPr lang="en-GB" sz="2600" dirty="0" smtClean="0"/>
          </a:p>
          <a:p>
            <a:r>
              <a:rPr lang="en-GB" sz="2600" dirty="0" smtClean="0"/>
              <a:t>created </a:t>
            </a:r>
            <a:r>
              <a:rPr lang="en-GB" sz="2600" dirty="0"/>
              <a:t>through social processes which evolve over time and are particular to specific communities, where community members share understanding of their meaning. </a:t>
            </a:r>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Description: Smiling child gives thumbs 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685800"/>
            <a:ext cx="5937647" cy="519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07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UExQWFhUXGCAbGBgXGRwYHBwbGR0dHCAbHR4cHSggGxwnHRwcITEiJSkrLi4uHCAzODMsNygtLisBCgoKDg0OGxAQGywmICYtLyw0LC8sLCwsNDQ0LCwsLC8sLCwsLDQsLDQvLCwsLCwsLCwsLCwsLCwsLCwsLCwsLP/AABEIAMABBgMBIgACEQEDEQH/xAAbAAADAAMBAQAAAAAAAAAAAAADBAUBAgYAB//EAEIQAAEDAgQDBQYEAwcDBQEAAAECAxEAIQQSMUEFUWETInGBkQYyobHB8CNC0eEUUmIHJDNygqLxFUOSY5OywtJT/8QAGgEAAgMBAQAAAAAAAAAAAAAAAgMAAQQGBf/EAC8RAAICAQMDAgQGAgMAAAAAAAECABEDEiExBEFRImETMnGhgZGxwfDxI+EFFNH/2gAMAwEAAhEDEQA/APkzgIgbCqnD2lEZhNtY3HP9aYVw4SpJ1G/TmOfhSuFcWy5KFRHmD0INATNIHedtwNdozkW0J3oHEcMqZVJ5DWfKvcP4gkjN2YBOyT8INj0q1h3wpJVBTG8AR6UomNAnFY9haic0oH8p94/oKmYhsp1Ecq7HHjMe6pJk61zmOwVyQoKVymrG8MEKNpEJv41c4P3rKItoDUteHKZKtTaYkD96p8KUEiFGZPd8evKoQBvGY3LbToUGBFvIAfKpPtK6A+lBAUOxbnxKZ/8AiU1cwWEU6pCEDvLISnxNq5L2reBx2JKT3UOZB1DYDc/7KZe1wHG4WPcL4c1mByJ53rq0MKKFQCJSYJ3MWqZ7MOJUkSBPgK67LKZrJkzG5twYgBc+c+xvDe2cOogXgDwAv11rpMSlIkdwEJhOUyZSRMxqdbxtSeNwxwzK0oylTzkpI94JElQ5iDArDWVJBUbm5JveYJtoY23862o6omqt+Z0XShUGr6fz9pUwy/w0zlTE9J6nratu0TzHrQXH2xokkD9P0rU4pA/Kb9Jrn82VsrljGlt4wpVpTetWXQqVJg2II9KVZeyPhsiErRKT/Ukm3gRFLYclrGqbJORxEx1N7eeaqCfpcU2SPYhswMpSLakW5D0rVrWx1t6H4Eiaw4sJfU1/OgLA1gzlPkReiYf3tN4/f1modpVgmTOLYcwhSQZSub7pm58h8K6R5CUpKosBJ6wP2pV8c9/jSvtDxAN4VQF1Hu+AUNT5VB6yFgsuj1Q2AxYdSlyICptvArdaDkOWJmEzttNSOGKU1h2Cq2d246LlI+IB86svTHdEmpkXSYWN9Q3hcmxM1hTZ8j9K1fOUBWu/lRkKzDLtEg/TypcIwD5E2kkD3U6XnX71rUtmJVE6bTB0HwqZ/wBS7N2FgABUG1528iIPlVjENaEQTcpMkC9566R4TTCCOYu9yPEUxLAWtpse6DnVyCUQYvrJIgUTEqUtaiLCZ8dvQCPjWrQ98gzI15BN4A6n7tRHSEjmZygbE8v8oOvhFUfEsVyZq2feQNUpSSToM0kJ6kCDHWtIlQkmQmeUTmE+cn7FEbaM5cxJCpWrQlR+46CtVNBGYpEqUcxJPIQEjkBU2hC6mpSVWAt6Tsa9RmU2AzAnppoJF+teqpBvvORWtKyrKYzd4HlH3FI4jD3znfUdehpLhr0G52NWA2ktKE96Jj610HecTpoRENLmUKsL7gjxH10qnh+IvfzGPvnUvh76pyq1Gh3qi5gT7wIAPI28ahlCVJCk3Wc3WBB8IHqJqYsBE5EgncmB8zemcNhCqxMjebHxB+5rOMyg9xYIiDCdx4iqJlhTIXbKJgCSdv15+dVeFYMABSu8omwvYn5mtWcJlG2ZXST519Q/sv8AZgycU8JAs2k3AO6vG0UkkuaE3KFwJrM04Fw9WBZc4hiUmUIPZNfmKiIk8voJNfMh7K4h9AfSA4Xc2dCLqQcx94aiSCa+ke1XHhjcwaUtLQDrSFWSFKSiVLM3KZASIvc7Guc9ieLJwz2Z2wgmSYBJBsT1PPemCvlBjemwfFQ5W+ath+05P2VxwQSknT7mvpGAXmSFDlXxdlwockCBy6V9T9jcZ2jcHakZk3uXiarBmHuCKdxRIVACbWKjmn8qRc6gmsPdkziFMo760gFRUADJE5QL3FvWrmLxBZzEe6oczEifWxOvSuJcdCcX2hStxZnKhO50k8has7uSuiev07ZNIJPp8SgOJOKedaACShGYW1kSPmKD7KOreQ6tapgZE+JEnziKYwWHWFvOqjtVosn8qYFk/CPKvex7IQ06n+uQedon1kVlOnSdPtHHVYm7eGR2iHFZiWWwUjX4bneknMMpeLGIdKW2m7hRI71tvX4UfHYsIJN5Ii2v3+lAY4QgkOPJUpRuEEkgXtP6VMbVu0PIoJoQnC5dedxJBCVDIyDrlG8eXxNOpTnSoCxClDymRRWHSqQYCk6AaRoBQm3JVAMKnQ7gC/nS3fUYSKFWbYZ3OFJVaLDnHPpy8q0wXDk5xnAUBsdJ5xvpvWVJSrvA5Tv9+VKY/HMDMlbneNoSqIqKGJ2kagN4D2jxgdcQw2oKXnBMXACb+v6Vdwy8xX0MfX61F9lOHtSt5IJ/Kgn4kedqb4ViP708mdUJMfD9Ka9fKO0SpPzH6QuEVmbcRuhR/wB0kVr2xDSFAb+k/ZHnWGJRilJ0DiZ8VD9vnQ8JALmHVrconcG8ffWlgRtxT2nZBSh4BMnumTY2JHx+dO+zGLLmH17zZynw1HwPwpfirqW8EtLhBObuibnT6z6Up7GrKRcAJcJjqUyfPcU6rxbzKxrKJW7Mg5ioGD3U6WkGTzM6DwrbDN97NPRIGiQNLbHeTvRnUaAQNYPIbnxtSbzRKF9nqoQDeN/W9JBmkrUNhlA2bTKRcqJgTr5k61uVJzZNbSSTzuPrW+FbAbSkaIEeJ3Piaw43Y2ibTQnmGtkXM5YNh+nKvV4wbH416quFU+ZHDKbVePDUeIO4phjiKswG2kdKo4jDkRlggaUrimZIKmsv9SdD1jSa9+yDOP8Ah2JTZwLc+6SY1SdPCkMbgXGxAJUkmw39KPw3CPgZbLQdiIIp1rhEGVKIHIn660t8lQsfTEneS8Ah490Ei0QflVTA8NUn31acqt4dglPdAPKD+utaPtqHOk48hyGjNjYBjFgRVtV4geMXr6dhuNJwvBC+TBQ2oDqsqKUjxKiK+bYVha1pQm6lEAeJsKr/ANpiFANYUT/CYNIU+oaKeWDlT1MXjbOK2KAouYcynMQg8zmcLjgj+DQEJBDagVCxUpR1UdSdNedUuOLKcA4pASDnCFmPyOWBTyIIg8sxpLIVBlzKJRMjYTEEg7ER508hhclsNrWSFJU2BeFD8wi82iaSxA5nQuoGMYgaPI8T5u4LztXaf2dYv8TKdx8q572l4IrCOqbXIEymdSDf1G9e9kMYUYhJHP4UeT1Jc8knRkCmfXuNs5mjzFwa5VeHyJUUA5zHeJufvlXYPPJIQNl28zp8a5XimG7J1OZSjDgCryMqjlt4Eg+RrzMqmxPU6LIACpgcI/KmnQbL/DWOShofP6imG8qFqImVEjoBJM+G/nUpYKU4xA1bdQ4PMgmKqcQMKMegi5vSnWqqbVa7miMKJCyoqvYbD9aM7ZV+Wp2/evKMJE2H3bxoCUl1dpyJtI5/vSfrGGgJqy+O0TANgdtY+5o7mVd0yFDemEBKNBlHPUnxOtTMfjexclXukiecEwT4iaseo7QflFmNh9AJUpQk2jSIEFR6VIw2DaxCyogFCTcgxJ5W6VUxHCG1FQckxyVAIOnwrONShtCW0AJFjlHLfzNMVqG3MWw1HfiPoWlAQEiEiAABYVBdSWseJ/7ogToJAj4pFVW7tfTwvU7i5LjSVJu62Rfodx5i3Wqx7Ey3AK7RzjElKXU6oN+fUVjHtdoEOosoCR15iiFlS0/iKy5kiUJGiouZ9LVo60eyhsjMk+Hj8KH2hAXvFmuEtOwpxJJvImOu3jW6wA6yECEokgC1oKfKSr4VnFqcEhtaQdDmE6jQR5VvgeHZAc6ytaozK6DYchRgkDcxdb7D8Y7lCgDNpmx2tHyiN5ryljlubcrzQOFnNmmO9eeoNGdcAiSRvlj4mNLUB5hg95q1a45a69JolCBST73QiD19LVh3EAE7eOpkwIA3J06UNQ7nnm5sfWsVpilRtvvP0rNSFc595TcSbcyLUjiMQlacraVGfzKGUDqZ1popTNxXlFOkE101CcWSYTgz6snfELFj+vnVZGM5gKHJVSW2yokCEzHeVMDxi4HrVtXsbj0AKDPaJNwptQWkg7iDMeVAyg9owZSveEwjTSrhZbUNAbjyNYxpBVcBR/m5+PPzp/hvsVjVxLWQc1kAfU/Cuz4d7P4fAIDj5DrtykATcAmG0bmATNIHThW1COfrgVo8+0Q9j+DKZQcW+nvRDSCAm6rBR5SSAOkmvmv9pXtCp3FqbQkBts/+4ogBS1c+Q6CvoXtJ7apOGUUoWh51IQAQRE3OWbSAZzRqRyt8m4thVLUyRqURfUm55nlFGTttNHR9HkKtnyAg7AD27zpvZbCF5skK7yUCNNufMRbxFfRsStSYW2orcUhslWRIKkg6zpadY/bjMBwwBg5StDgAs4IzJCROQgFJIMQdK67ji+xw2GU0fxFoyJVMmFiVHllEk+lBnCtgDLNPWsMhQKb7Db2B3PjafJf7V+OJxWKAQmA0kJUrdS/zHrAgeRrleESHBGs1S9rsS27inFtf4dkp6hCQnN/qifOpWFfKFSPD1qxuk8srTX4n13gHE84AVsISo3lQOnlNa8ZRmSe7mVujQE7EHYEiKkcPRDSXUzkTF/6hBPrpV10Z1+9ETMbyLSNxvHOsbLfM3o+ncTnsSkhL7igAV4cFQH86fsRRiqyDP/bST5pn963dwn4itzGwtG09L0mtUiCSFgZYO0RbpYVmeemjgixHGGC8oDRCdT9PE0xj8elsZUAAAeQHM0V5QZaShF1GBbdR+/ICoTjedxLYM3lR5wbq8AZCRzlR2pSJqNniNuhfeOl5SsKXTIIlQkRZPTr9aj+2SvwsPzUg+ekVa4w+P4N0iybpT4AhE9ZIJpHjWHBxGCbOicifGMs+VvjTsK01+5/SJzElSJcxwEnokDxilOJjvJj+WPs+Hyoucqvzk+WY69IoXFSJEzZPrfT75UgczQw9NQuDcAbN5hW+5NgB8KXw6FxaO0c1OyRyHIVtwwgoWSISlUnyp3C2SVn3lfKoxraCNwJ4kIKUSCopnSJjU/Gho98jZQ+VTeDudriXndUpAbT5RMU92kvNgX7pPlH71bJpNS1axAYdkDEGZJUklJmwKYm3OIpsvd1J0nXpakcbIfY6uEeRSSflTOIcCEOFRgAggkbmDA5mahW6l2ASIq07kUDYAKGbe3Idaou4bvrJO4UBFxYjnr/+RUPGOhdxN7k6GAZgHYGr8AlK7ABIKpmcutW4oRSmyYPMMttNRQGGkpClaqKwVknQZTAk8gdOtaMSX1FCVZMneJHdkG2XrBINNNafQ9bnzquI7YwD7SSJVoeR8Yua9RMNC1kqAIAgTca7DTavVUmoeJBz7WrFapFEJFdKZx08F19F9hfbRtppLD/dSmcixJFyTChqPEWr5xWyV0MplDCjPp/tH/akw0MmGSp1wmAVAoSOt4UrwAvzr57xDijzzin31OZwJQo9zJukpGw0IA13NSeJT3XUAKcRNlCQpI1CgdR+9QuKcVexC87gGgEJsLCJ11NAxMZ064sTBiLNzp8Vxl3ELUDJUcsXBIi+vLUxWrCFKCTJCwSUnQgiVWjQ2JqYxxVlAJyrz/1DXabbxfxFEw3HWZEqIuPeSYkWBNuVQnadG/W4kQITd+OBOwwvF1FSSpQQFkBUZoUZhSiAYm5kgXgdKx7WcdDaSuO6FZGUSPdEXtoIv6VznEfahCUBGHEmffUmYkzYfCeVcvxPijuIUCu8CwAjxNt6FlTRpiOoz4MQrGN6/hhuMvsrOZpKkE6oMFPkQaQwTOdxKdiYtWpbIsQab4dhnUrStFlJMiRPwNL2VaueVkcubM7nOrCISy4QUPJKkK0sRBBOk2B86q4bFgNgmBCQCd5EXPp8ajYzAYrHpZQ643lbkpDaSFAnWfSmxw13ChKcQoKS6QhB0VygjYbzpWQkVV7zQLButo6llSpyKhZzFKj7pSDOVXgbeh51jiPD1LaDqIbXIS4k3gx0+e9ONtjL2apKLBKh+Q6x08d5g1vxM2UhSwlz8pFwsATfw5bVkebMTHXI7eMzJKARnB31AJi3UAxSbaexbUsjvnbkdEpHQfTrUj2kBQ6l1sxYAxoCNj0N66PiySptpaTAKkE/5TsPOKsrQBHebQ9kg9oDjzH4eHYGhcbQeo1NLYx7NxMHZlBUf9KVK+ZTTmKez4tCRq2vMekA/MKFI8LheJxDg0KMs9bAx6USHSLPv9zAddXHtK6EQEpnkD1gQfWKX4urvRpb7+lONp7wERBPxO9TccuXFdIv4EmkruY9jtGOGtjsEJ//AKLKjzIBgfIUbiuJyoWrZIMeVh8axgiQ3n1UEEDYbn61M4nmXkQBmSDKibJ7thPOTRAamlKdKXC8DSltkAmAnMVnmYE/X0p3hK+0zPZSlB7rYiCQNVHpNqAsBptGbvKOsczrbltFZdL2IPZo/CbCRnWdb/lTFEQDf6xY9KgGAZCn8YCP8Ni6lHQqULD760hxELxOJS2yTlEkqNkxoVRyFwOZqxjAlpsMtd3Pvvl/Msnn+ordMYdqQO+qO76JQj4geOY0SuOR9B/7KdC218wauGJbSE51KIMmQLmadwUFAgz06gaGlsHBChObKrKpfNYEqjoCY8qk4TFhGIQhXu5hvYrEpAI5XJ9KXoJYgwiVRQV4lXE4sZ2kJM51CYB0ymT0ExRWpIVFyNvHrRnVZFQLTKlHxt9KG0iJ5fZ+tATtHDmZwqYzi+o+W3S9YoyO6IBy7yRM+m1eqrknK5q9NHKBWvYjrXTTjoOsAUQoislNSSYaPfTG1Mo4Uj8oF9o0oeGbgzV7hTUpk86zdQfTNHTizJKuDgj3aAfZ++58q7DswBRUuoAj4DpesWozcMQPacsz7KpV+gp1n2VH8sVVw/FUG6L7TtW6uLqGiQdqWcwBomMGBiLAnPP8FS2rOlCVKAgT1IuBQmWpUJQLCLQJjfWqzvEUr/KQQdtZ8DtSSHSbKyk7K0B6jcHoaIZAYlkIM0cb7Q5UtRsVZiIFrCDzqVj/AGbV2gWFKI3CjmNrwCTpvc12vCuFoMuLUrIBCRMSRvWE8NKlKLboyxpY9PH0pLZgDtDQbbyfwtyAkqzFOhSpN/3tTjzjYSUQotquAsXB+onc0fDtLBUlxsGdMpnXmNRSnHcO2QlSFymbpmLpvfcC1xSWv8JrxNjZhYozkMRhS6+rDnKhKwmMsTKe9JGuk69Ku48J7MNpi2UDeyan8LCMy3m++4owVzOUK1gGwp3DoMkmwB18/wBDR5DwPE1IvLeZqywAVKT76wEk6nl4WE0whCWwltA8fqT4mgJdmSLwdNIH3861wyswK5BUq3/icvpNAd+YfEcw2pVyk/pUhStTzNvGYqljF5G1R+Yx6VObbJWkTEwbeP61EHeDkPaVlGEDbp1Op+dRGmnX3CGzDaVDMTEaQZtJOhA8edU+KZins2wStWl4tuSdhE/ZrycMQ2Gp7qQM2Q5cxPvGdY/aiQ6RcjrqpZkYSDK15hNzvW7uISwyVOK1MnKNSbBKfLel0pQ0B72VSgm5k5iYpHh+PCMW4w534VDc3AUm/hJExyIqKhbeU7KleZSwbM/juApKoypPIaAA3iYvqT0qZxnikDOLqkpai8ue7m6hAMTupRrPtHjghQ7ZSlSO62g5ZGkrX+UG4hInrQuAcNcddTinxlSmA0iIBI90JTshOvU+dPVVA1tEvkIOheTLmAwIaZbaH5RKzzWbn9PKuV9qiEKaIgmSo7XkH0rs1mUydzXIe1CErdabGpN/9RA+lKwNqyWYedQuAgTrservKhM90KgC5Jm0mIECfGhtA+ka3ifmbWrLzgVnKT7iy2fT5iflWza4t1+VKaNW6EIib1itMSYiNeX1r1DcZVzk8Niy3gypaCp0gZFm11HcaHugxTfD3B/BKedguF4JTGyQklVt7kXvFA9q8SP4bCtmMoUomAZISMqVE+JNvCncehX/AENCVFKoxWZmJkSFZwo2BvMdPKujziqWc9/yACEqi/LQ/wByDgOLqcdI7hbG8EGB51ZwLqFLCXD2aVCQsAKAPJVxHLx9a5v2czBLwgGQCY2gnT1qwwkBREjUp6bqn0IFV7R3QdNjygKw57/tD8VxzbSobV2w3UAUCd0ibyLTttT2A4kpWFdeWsJyiG8ospRmARrtUDFYTMe7oB3gNRGvl1qtwnCpzZHEApIAGZRASqZSowbgH5mhK7eYWHp8mPI6FeBtMcAexSnEOOypHvJSQAhUbnmnfWnuO49YaUgLCQ5JUqLqv7iY/L96VW4hh+2WENAnvEwCBHaqmI3Ai3ptVL269j0IbaVBUlJCQJ91RAF41EgR4xvRZMYx4bqjNT5cWJEQimb+b/nOO9k28zi8qV5MveKtM1oid/Cry0wdZomCw6WkBCBCR8TuT1oMSa53KwZrE14QQKME4jn8NZrQBJWkqROXUTY/f0pfEFRNjFjMbeHM1gJcANgofGqAPmE6I3InQnjqFJ97s0gWzJEdINxTLzzhCUhtLoVug5THSbH1rksO+SPxEQdwoeWYSOQjrVBh9SVZm1kRpBj4aUWwmVulBHoM6JlJCgkOBBi4cvPhJ+RpDi+MSlJbKAoxcpKSL8+R6TUfGcUUue0WFFMwDFidAB161z3F8Uhai0UKWoGMiFRNrGwuelNRSxixgGP1Md/EJ7PPITii200sJVIUomQALg9P3FXMWnKCBqqwvtv8vjRGQGkhtKciEp92dzcydzUrH44JVMZlmyE35xJjQT8xUb/I+00r/jTeHfUlICc0FXnrb0BpllOgGg+avneaFgeFZZW+Ap0/lvCRyHX9KacSPyjLt3bUDEDYQ0BO8S4i4FKKTdKRB2uRf60XhLBkrUEyYiNhG3LwFK4pg6A6+vjVKCEBCfeVCR4nU+QJPlRA7VBr1bzCXQMyzuIGkZUzeepOnSoSOIrWReM1gI0n47zWcXxXt8QMOwO4O6DtbU+AAt1p4ZMOpDDSc+IcAJJ0T/UfAAmBypgTTt3i2y6vlP1jGBwgCjm7yQQq+6gQQRyEiuR/h1uY8hBlZemRteSfAXFdfxDibeHbClqKibJAiVEamNABQfZ9aWmO1yHtH1k2uogklKR03qYmZAWPfiDnQPSA7xvimBYS4XlhK1j3c57oA6b877mtsPiS9kdJkQYHL9KC7hErT2uKhPJE6J/qVQ8LjGSCWSnKm1pgfY3pZsrHqBcKvEhJE2SSfrAqMrDD+MbUvZKDF/eKpjykfDnTHHkdq22Wr98C3oR61UfZBeEbCSRrfr5VanQL+sDINfp7bGewp/GxCeeRQ9AD8qI2N/OhYJwfxOIA2bRpB3UfrRQqwEX9NPuKB+Y3H3+s3dROhN+VerddhAH/ABXqXDE+e8bcUUNLm0ET4RamuIYj+4tELUSHbJ2TY3B51PeWpxkIm6F5tRHfHz0o7qQcEFBQkOwUm1svvA73tXU8i55juMrOfK3+ke9lcGcR7xEzJggHIkd6ZsLC3UmusIbIdbBUpOUJHZoCW2wJKcyjHarJTkzCxneua9n3nGGAuJbV/MnMkGZmJF5A1t41fc4icUznUo5wqIAMGQImIiLmTppSVxF8knTYNTqV2qr8/WvEn8WVfMmAFRlg94Ai+m0yL8qu+x3B1ApxC2gtsJOQKNs40OU/lk689K53iPERkAgA32EAEzbqZPoK7jhPHUo4VncSsKQkJSVaKISACNLdNoFTrL1Usn/InIMoVPYV9bk/GcSSgtwlIfus5BCTmMyUzy0PSrnFPag4lsICcqB7xMEqIuPATevlvDsQ4sqedMFSrZe6AB3dBoIASB411+DgokeunzrB1eR1xBQfNzR/1sWREdh6h5/n5Q7xpHFvBEBRgqMBI95X6DrWvEuKJatcrOiE+8ev9I61PwrCs/aOAdodBqEDqTdSom50868xcfdppU1sId5wpFtTew0m1b4ZmLaf86H51q01JJvfc8tbDT7FbPGTkQYAutXjt1UR6UXML3MK2+VTcZBrbUjYUJTKTKiMoE3SYsK2F42QmIHhWjypn+Ubcz+lVUkSHB2u27ZTiydcptMCJkbaU/hW2kLK2m++RBWSSY6SbUI6nTX9PhailQQOZP13oixPeLCL4mmNcKu4Jk++fLTpSPBR2mMLmXutNnLPMHKD65vSm0pIBmb/AFikPZX8JrFuRcEAfEx8RTE+QxWWy6iX1uTyNBJ5Uupau4CbrSVgTPdT/wAzRGl26UmqmoMDsJ5xq3XnQuHYv8QBWqZ+Iy/CivH0PzpDi4KUB0WIME/L428xRKLMXkG1xT2OwvZ4p2bhIU2DqJkH1yg1oylQxWLIMrUlSG73zKiD0hNV8Hi0kJy6ODtBA8JA6zRvcSopbQl1S4UpKRJTrr4fGntkIYk+JmXCNO3m4lwr2fEIcxXeLYy5JlJykxPqasoWpQK1HKDZA0hPMDrpPKkMcVFtCEg8z4606/hysgqMIEWHSIFIdy3MemNVkjFOnEY1LBH4LfeWNlZRMHpJAjxphlyMS80QMhZz2AGhi0dCa24KvtH33R7iQGxyKjcnyj41O4ljMqcS/uYYR1i6z4TPpTwCTprtFXVm+8D7JLJYdzTAWI6qMQkcyTVfB4sHt1DvuSBlBtMe6D4D4VJxhOFwLSB3VklaosQpQt5i3pWnsxw1wgpBhC0KKidpgW6xRsqm2ilyFNKnvv8AeVfZjDlK8SpSwo54geZnodo6VQvIJ2201FMYbCIYQUoABJBUY3CQmek5fnS6yNPv9z161lytqaxNWFSBvPPPxBsSRtceVZoaXCRABBHPlXqXGzl+NcGKiVM99wiHExAUpWmUfzReBy2pThqwltSFAntAbWtJUmNJBsD0rq1rNlAQRcW8qE7w9p8knMhUyooAJCoiYOoPQ16PT9Zo9LzIOmCZfijwdpyzij3QE3iLGTA5iPj0qxwdoiVdplTGWDIBkj6GYqhwzgBW8QlpK0hOZCy5mGY27yTCuZgaEXma7pHs4gpQChtWWZyoykEWtGomNee9ehizoX5mdM2HHl+I93xONHDmTolS1CCmLyRMzP5IgpHkaHii44G2lElOoQqQBEgAcrg/CrvE+DlJCuycSVTOaNBskjpYTWrz/ZJCUKzPKTBM5kgkXJH5VCNtSa1ZSirqra56C5lNMgsn+c+Jy62ZJSnZWxJtfveHUim8S662y2hA/EWooSdhBJkToYFp50zwrGw460kJIQgBa9bq0SBoIvSLveGGEkn+JPiQE3NeR1GVXahBysCzMPYTbh3Bw1K1KzunU8jvfcmjt95RA0A368+X700s940oTDgTMBR+MGK82yxsxlBRtCPuahMCNVcieXM6Vhhq24EzcyT1JrVLiQM6oS2LidTG/wAJigtlTolR7FkmUj/uLE8vypogveUWqEdeFhMJ5DVXQAXi1z1rYYZxRmyB1EmOg2868zikDMGk5Qn3lnXwKtz8KwzikqJhU9YMeu9UbEvnkxhtlA6nmrX9KXfQMxVP1gfpW2KXCTGsH4Cb+VauLBShY0VlIHRUD61QB5lkDiCUCUq/MrLKdL2Ok+IpdogYLFEQZOoMgmALGtX1qGGU4gwWnFZT/SFQR4CfhTvD2Uu4TKPdcB8pGnUgiKfWkWfMzH1MK8Q7qPxGJ0DCgfNKTHoDSeGIShciQFCR/SoSfMGfhTS3cwYUkAlUJ1sJTBv6ikc3fKBcLSuDzB0nloPWgFnaGRpAjjq/w7EE2A/zE5fmJqbxDE58I+5olSylA6ApE+JIJpQKeLLLbaSpZKiTsJkAnbUlXpWvtUpLTTOEQcxQJVG5P6kkx4U9MYBFeftEvmNX2qOeziScOyr+V0jyJiPVXwq89YpVpAVmOtgCdNdYpbB4MtssM7iCrxutXxgeYph8KkBOpnyEET8aRlbU9x2Faxi+ahV90SbWvO29+u1Q/arjXZpDSQc6k36Zv/t0priqk9mpqVWRY7nKJ9bVP4MWAHMYsrWtFu8B7wAlQHPYE9aPEi/Me0HM7D0rzKTDCsNhW2kj8U7f+ou5J/yj5VEbhxbaIIw2GkrUr8y0wT5lRHqaotvOuN9qoZFOA5SonK01u4ealHTnFRsMhLxKG5Thm7qVeVque0VzPJO0inIpFkxGQjSqj+4x7S4guuAAHIEyrzv9BXV8OQUMpUqxIsOhMyfExHQUjg2UrTmykgKgTecu0VU4g7oMwG1xPSs7vY0+I0Y7fUYBQ135+IH7D1rUmdLUMOcgD4SmTJmekit0rO9z0/5pU0gzZEDXfevVhCZ2HnpXqGWYsysbKBoGPxgZWhaiAFd0jnpB8qIEqOrXy+hpLF4EPlKEoypSqVrN4gaDrRoBe/EHIx07RTHcUKHVJSQAnOAP8wBn1EjxqNiOIvQEIddkGSQpQkTa03FgaO00l55xTae4nTw90Enmae9mcEe2UpQsBafL9K3WuMfSeY2vMwB7y1wjCPLaSX3HSeSlqMT0JtWvFMWlptxLAOfKIKRMFZyiOatY8KoYrGKBSlIzE7DYAa+tLLWGGipzvqK8+UfzTNvOsgyFmtvynoUQmm4Dh+G/hcNC/wDFWZI1JWqwSOZA+M1lCP7y00ACWkKWszotwaffMULBLWkHF4oS4bMt6ZZ5DmSY5xc0xwvBqbzLdMuvKzLjQckjwE0xyFBJ5iks0BxDrVoepB8jSvEVpHZkm/aJtzuJ+BpkjunoVfOaUaw6FKW47KgggIQNzE/I/GkpzNDk1UDiHM347g/CSSlpuf8AEXoVHmkCtMQ64CEnvYlz3WxogHRSzta4TtSPEOJqfcBRZhiMxFkm4AA6HQDlJqowOwSt83dd9zUwOfmT6RWhhpq5mDlrqZxTbeGbSgqQpwgTmuJ3ITqozRGGTklRVzAIjlt960phcIMOA64ku4pw91J2J26HmdtKI9iFwFPKUonRphJM9CqL0DLfEYp8wuLUA2tSlFIKSJ6RlKupuY60PiuJS0y0VjKMoIbm8JulJ/2z50DEuBuH8Xa8s4YXMjRS+g6/tS/C8KcQtWNxZhtN0g6HLy/pHxNMXGFFmKbLZpYTi7pYwLaF/wCI4lRI/wA8qPhGanPZdcYRs/1K9cxI+RrncU65xDEwmAIOWTEIB18bzXY9ilIQ0j3WSmfGNPGDJ8RUzDSmnudzBwNryWOAKgBKUuIAu2vMnwzBQ+ZHlQcUMjecbKlA6SDHwmt2863MQpAupCUJnQG4knyml3/xEobaUFJQiC7okR3SfO9KA7zSW23hMSvs+62N4nluD9Jpnh2AbSSspldiVKvE7zp+kVonDhQCgbDc2JCTEmdBSjoViFZEn8OO9l+UzcchvrVc/SCR5lJzibdyVSB/KCSfPrWrT2Y5glV7acpvPIzQcLwVpBEhR5FSiYp11pITaY3pZKjiMXWeZPxDOY925SbnlP7a1tgeHI/EEd1VymYBPPr1o4wpAKc0TJJ1N9/WvOPJaRv3QAepgGrDdhKKWbMW43hO0T+I4EtgWSn5nw2FJow1ksoAQ3Kb3klREjTZMnxIofD1KxbqSowy3cgfmM2m1+VdDgBKyBqY6AAA7dacWKDTE7ZDqHA7xppKUCU+6jTqR+us0stgqObqDryv85rGOcuBsD5HahPPQCZ0H3FIAjuBBqBmJSNNxvP6mihomAFJ5iJ2IP61OQgylRFlG3lqaq4Js3JiAN+f3NGTUAG4R1Y0g2PTfwr1YU6QSB423r1KjgCJNTh1rBLysiBqhJueYUvYC0xSOIxLmIIZwoytCynAISBuEnw3o+Nwxecw7JnsgjO7tmM6HxI+NOcSx+QoYYRmWoQlCe6ABNzyArQvtz9hM7WbB48ydxFbeDw/ZNCVrUNNVQRI3sBbzprgeHLWUOEdq5Jy7gakeVKFxppwqWoPYmyUoR+U/wAqeXVRvTvBcKsLcceOZ8gCBohOuUeP0q8gGjf+/wDUpB6tv6ldQSASIHM2HxoK3FqH4eUdd5HjS2ExnaOvt6BJSkRyIufGflU/2QxBLRSoyUukEkyTMfWkHEQpPio0MCaj4ayqQXFBx1RUJ2FicqeWmuprC1klCupFaOCMqj+Rz5mD8DWMW4EBQOoMgb/dqm7RhFCMLIGeec+RAH0qNjCVpKMxQgnvlKZWqYTlHj+1b47HlRATaRFhJ5jT086mrTiEmQHE9YFh0BFudOxpRsmZ82QHaVl8NAZUykBPdJCZmFG2dZ3V8BNqa4aApSCb9mykX/mClXjnEHzFBwLZUm6iQTCtifEi9GgocKwAlATlI5jUEdRQMxNgmGqjYjibYpIU4pR/KRHp+pPpW6VEe6vKTypTiWLhMpQtRVAlKZrbDMJTBWTO4+/u1DRq4wkXUSe4eyyov4x0urPuoN5jpN/lSD7uJ4gqEJyMp0GiB1J/Megpt5nCJWVvLzqOgVmVbbup18zTP/VnnO7hmFQLBbsJSPBIhI+NalY1Y58mY2QEkdvbmbKS1w9nuDtMQ5YE6nwGyZ23NN4NhSUhsqlwguPK5FX10AHTpSuA4YG19s852z35T+VP7ibU7wtWZK13/EdOusI7oHwV60rIQVPf3jMSaT4geOOlLYZaHfdORPn7yj1gi/XpSeFb7ZQw+HMMMCFK0zK3Uo9TMCqGITLiiNUtKynkpYIn5elJYpK/wsJhhAKApZ0BHNR5anrIq0I06RLyKQ2rtC4k9u52LalBsDvEbgax02mqGAbQ2AhEJSlKlQDJJBgydzYg+FJ4cobzNtXDYl942EgHu+uwr2AkPQv31skxsn3e4POVE9aAqdNQhzZjTDwV2l7oInzE/KhO49KmkOIujOAeomDQOGj8bFJJjOltQ/ywQfSgcPwpGGbw98/aqBHhefCFA1Xw1Av6QjkN/nM+0fESwG1jVVwOVgfSk/ajEqcdQw3+YAn/AFaC3Sl/anEjEPt4du8Kyk9TA+AmrHC8KP4xagLgCOgQkJ+dqcAuNQx5mbI7OWUHwI5wvBBhPZgyQJV4m3letm8SEdss2CQL/wBSgbDwG/U1unBtoSoSolapUZgmeR1sK1yhQCQmEiYTNuV+ZIBM9aRySTNAUAADiJBKlmSYvvudR9L+NHKAbTOk20g/fpRWWsqUpvOkndCTbwtHpWMTCWzlEnNA0jWT46mpfiQA8mZdBVA0ANvlR2THvaQfXb615tQyg66dKGsd4FVkhQtrc8/Gao+JYAq55Mz3a9WzSlJzki5XYJtbX4TFZqtMvUYBgxKo2IEa1NfcUw12kFWJfAShIuUjYeWp6kVQCjP010gn5j1rYpGbNAKhodxa5HKiVtJ3kddQ2iHs3woYfvLhT5BKjqG0jrzJNz48q09kns5xDkzmdsekGKzxgkMPpRqsAkjeDCh/4fWs8AQnDYMuLtMrPyAHWI9acx1IT3O0zgBHCjgC5jgiv73i+WZJnwqd7IukoeP9QV8zSuGxik4fFYg2W8vIn/VJVHgCfSjezXcwr69JISOpA0Hr8Ka+P0N+Ai8WW8ij2J/OUuMY85lMMgqcUQTAmAQPiZHhTWF4CokrxCu8r3gOm0/QUTgqQyhx1YAWoyo7gBIhN9KSSMVi5Vm7Fk+7sSJ9aznwNh5j9ybaUsTjcPhxBKU9Nz6XqBxXjrmIhGGQvcqOUCRG33yp5PBMM0e+So/1HU/WnjiezTDLUdT3EjxUq5qKVU+kWfeWyuwrgfeB4a2WUIQ775BURM6kkA9dqN2QWZIBEzHlaoGK42hDnaKUHnAISlFm0+KiJUfAVU9nMViHlKdcSEtZYSIiT0m5Gt6vJiYDUZEzLejmNrUtJNwI6kWiT4cvOksQ8pUGe6bJm0xqQNelLcW4gHXezaClmyQUbqvInlf4GqTeEbwyO0eNwBCddB7onU0OkqBfJlM+o0JvhcMQnMSBzMDT0oAxvaqytlSkCQVmTJkDu6ACp/8AFOY5ZQgFDSYzdJ0nrGlUFKCYZYEqT70aJ/zHnJmKsrWx5lqwPy8Q7aEp2BkARMxlk6zEnoNBrQvZt3M2dbOL6akn60bD4YDcKgX8VDT0+dT+DOlt51CvdWqQetyPIhXqKobqRLPpYGVR/ir55Y9Ak/WtUDLnUB3inLPROYgUQqGckWkBRJsLCDfwAoBxKVJXkOZIB7wuJ3P08qWL5EfQ4MDjMMlGHDI0gZiB7yjqo871pxBRC0OJ1nOfAx3fQ0XFP5hlSCSbQOvyoHFJIShIkiyjsABH7+VGCSYlgANptxR7IsOo1TIIna9jG2/pU7inFV9kpTSiCuEmIKgOU6+lZOLykIgKUdeo2nyo63MTORhlKeaoAA6zTVGkxJfVcmey3DFpc7ZaSMg7oNioncA6CJua7DB4XsUKUbuLmwvaf3E1nhOADSe8orWbrXzPIckjQUtxLH6gTc5bC+otPoaXkyfEeTDiCL9zNEs5wJuCBfkPPf5xRcI8MmY2JAOXqJSbcv1oeHCsoEQAIPQDT1EVjGGEFIGtyd5tr4D60McfMyhuVyVHe5MnwHIa0VSpHIbRH3p86Ww8JEnWY6wdP91FnW9kk/fjv6VZkUzdNiFRMADLNgCZzR4Ex4Ud1oXSIOeL9Tv6fKhqTorS1jF529ZNGSmNBpp4b/ExQmWIZogqUbefWvUF3CpUAk2AuY56fKvVVyUJ/9k="/>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ata:image/jpeg;base64,/9j/4AAQSkZJRgABAQAAAQABAAD/2wCEAAkGBxQTEhUUExQWFhUXGCAbGBgXGRwYHBwbGR0dHCAbHR4cHSggGxwnHRwcITEiJSkrLi4uHCAzODMsNygtLisBCgoKDg0OGxAQGywmICYtLyw0LC8sLCwsNDQ0LCwsLC8sLCwsLDQsLDQvLCwsLCwsLCwsLCwsLCwsLCwsLCwsLP/AABEIAMABBgMBIgACEQEDEQH/xAAbAAADAAMBAQAAAAAAAAAAAAADBAUBAgYAB//EAEIQAAEDAgQDBQYEAwcDBQEAAAECAxEAIQQSMUEFUWETInGBkQYyobHB8CNC0eEUUmIHJDNygqLxFUOSY5OywtJT/8QAGgEAAgMBAQAAAAAAAAAAAAAAAgMAAQQGBf/EAC8RAAICAQMDAgQGAgMAAAAAAAECABEDEiExBEFRImETMnGhgZGxwfDxI+EFFNH/2gAMAwEAAhEDEQA/APkzgIgbCqnD2lEZhNtY3HP9aYVw4SpJ1G/TmOfhSuFcWy5KFRHmD0INATNIHedtwNdozkW0J3oHEcMqZVJ5DWfKvcP4gkjN2YBOyT8INj0q1h3wpJVBTG8AR6UomNAnFY9haic0oH8p94/oKmYhsp1Ecq7HHjMe6pJk61zmOwVyQoKVymrG8MEKNpEJv41c4P3rKItoDUteHKZKtTaYkD96p8KUEiFGZPd8evKoQBvGY3LbToUGBFvIAfKpPtK6A+lBAUOxbnxKZ/8AiU1cwWEU6pCEDvLISnxNq5L2reBx2JKT3UOZB1DYDc/7KZe1wHG4WPcL4c1mByJ53rq0MKKFQCJSYJ3MWqZ7MOJUkSBPgK67LKZrJkzG5twYgBc+c+xvDe2cOogXgDwAv11rpMSlIkdwEJhOUyZSRMxqdbxtSeNwxwzK0oylTzkpI94JElQ5iDArDWVJBUbm5JveYJtoY23862o6omqt+Z0XShUGr6fz9pUwy/w0zlTE9J6nratu0TzHrQXH2xokkD9P0rU4pA/Kb9Jrn82VsrljGlt4wpVpTetWXQqVJg2II9KVZeyPhsiErRKT/Ukm3gRFLYclrGqbJORxEx1N7eeaqCfpcU2SPYhswMpSLakW5D0rVrWx1t6H4Eiaw4sJfU1/OgLA1gzlPkReiYf3tN4/f1modpVgmTOLYcwhSQZSub7pm58h8K6R5CUpKosBJ6wP2pV8c9/jSvtDxAN4VQF1Hu+AUNT5VB6yFgsuj1Q2AxYdSlyICptvArdaDkOWJmEzttNSOGKU1h2Cq2d246LlI+IB86svTHdEmpkXSYWN9Q3hcmxM1hTZ8j9K1fOUBWu/lRkKzDLtEg/TypcIwD5E2kkD3U6XnX71rUtmJVE6bTB0HwqZ/wBS7N2FgABUG1528iIPlVjENaEQTcpMkC9566R4TTCCOYu9yPEUxLAWtpse6DnVyCUQYvrJIgUTEqUtaiLCZ8dvQCPjWrQ98gzI15BN4A6n7tRHSEjmZygbE8v8oOvhFUfEsVyZq2feQNUpSSToM0kJ6kCDHWtIlQkmQmeUTmE+cn7FEbaM5cxJCpWrQlR+46CtVNBGYpEqUcxJPIQEjkBU2hC6mpSVWAt6Tsa9RmU2AzAnppoJF+teqpBvvORWtKyrKYzd4HlH3FI4jD3znfUdehpLhr0G52NWA2ktKE96Jj610HecTpoRENLmUKsL7gjxH10qnh+IvfzGPvnUvh76pyq1Gh3qi5gT7wIAPI28ahlCVJCk3Wc3WBB8IHqJqYsBE5EgncmB8zemcNhCqxMjebHxB+5rOMyg9xYIiDCdx4iqJlhTIXbKJgCSdv15+dVeFYMABSu8omwvYn5mtWcJlG2ZXST519Q/sv8AZgycU8JAs2k3AO6vG0UkkuaE3KFwJrM04Fw9WBZc4hiUmUIPZNfmKiIk8voJNfMh7K4h9AfSA4Xc2dCLqQcx94aiSCa+ke1XHhjcwaUtLQDrSFWSFKSiVLM3KZASIvc7Guc9ieLJwz2Z2wgmSYBJBsT1PPemCvlBjemwfFQ5W+ath+05P2VxwQSknT7mvpGAXmSFDlXxdlwockCBy6V9T9jcZ2jcHakZk3uXiarBmHuCKdxRIVACbWKjmn8qRc6gmsPdkziFMo760gFRUADJE5QL3FvWrmLxBZzEe6oczEifWxOvSuJcdCcX2hStxZnKhO50k8has7uSuiev07ZNIJPp8SgOJOKedaACShGYW1kSPmKD7KOreQ6tapgZE+JEnziKYwWHWFvOqjtVosn8qYFk/CPKvex7IQ06n+uQedon1kVlOnSdPtHHVYm7eGR2iHFZiWWwUjX4bneknMMpeLGIdKW2m7hRI71tvX4UfHYsIJN5Ii2v3+lAY4QgkOPJUpRuEEkgXtP6VMbVu0PIoJoQnC5dedxJBCVDIyDrlG8eXxNOpTnSoCxClDymRRWHSqQYCk6AaRoBQm3JVAMKnQ7gC/nS3fUYSKFWbYZ3OFJVaLDnHPpy8q0wXDk5xnAUBsdJ5xvpvWVJSrvA5Tv9+VKY/HMDMlbneNoSqIqKGJ2kagN4D2jxgdcQw2oKXnBMXACb+v6Vdwy8xX0MfX61F9lOHtSt5IJ/Kgn4kedqb4ViP708mdUJMfD9Ka9fKO0SpPzH6QuEVmbcRuhR/wB0kVr2xDSFAb+k/ZHnWGJRilJ0DiZ8VD9vnQ8JALmHVrconcG8ffWlgRtxT2nZBSh4BMnumTY2JHx+dO+zGLLmH17zZynw1HwPwpfirqW8EtLhBObuibnT6z6Up7GrKRcAJcJjqUyfPcU6rxbzKxrKJW7Mg5ioGD3U6WkGTzM6DwrbDN97NPRIGiQNLbHeTvRnUaAQNYPIbnxtSbzRKF9nqoQDeN/W9JBmkrUNhlA2bTKRcqJgTr5k61uVJzZNbSSTzuPrW+FbAbSkaIEeJ3Piaw43Y2ibTQnmGtkXM5YNh+nKvV4wbH416quFU+ZHDKbVePDUeIO4phjiKswG2kdKo4jDkRlggaUrimZIKmsv9SdD1jSa9+yDOP8Ah2JTZwLc+6SY1SdPCkMbgXGxAJUkmw39KPw3CPgZbLQdiIIp1rhEGVKIHIn660t8lQsfTEneS8Ah490Ei0QflVTA8NUn31acqt4dglPdAPKD+utaPtqHOk48hyGjNjYBjFgRVtV4geMXr6dhuNJwvBC+TBQ2oDqsqKUjxKiK+bYVha1pQm6lEAeJsKr/ANpiFANYUT/CYNIU+oaKeWDlT1MXjbOK2KAouYcynMQg8zmcLjgj+DQEJBDagVCxUpR1UdSdNedUuOLKcA4pASDnCFmPyOWBTyIIg8sxpLIVBlzKJRMjYTEEg7ER508hhclsNrWSFJU2BeFD8wi82iaSxA5nQuoGMYgaPI8T5u4LztXaf2dYv8TKdx8q572l4IrCOqbXIEymdSDf1G9e9kMYUYhJHP4UeT1Jc8knRkCmfXuNs5mjzFwa5VeHyJUUA5zHeJufvlXYPPJIQNl28zp8a5XimG7J1OZSjDgCryMqjlt4Eg+RrzMqmxPU6LIACpgcI/KmnQbL/DWOShofP6imG8qFqImVEjoBJM+G/nUpYKU4xA1bdQ4PMgmKqcQMKMegi5vSnWqqbVa7miMKJCyoqvYbD9aM7ZV+Wp2/evKMJE2H3bxoCUl1dpyJtI5/vSfrGGgJqy+O0TANgdtY+5o7mVd0yFDemEBKNBlHPUnxOtTMfjexclXukiecEwT4iaseo7QflFmNh9AJUpQk2jSIEFR6VIw2DaxCyogFCTcgxJ5W6VUxHCG1FQckxyVAIOnwrONShtCW0AJFjlHLfzNMVqG3MWw1HfiPoWlAQEiEiAABYVBdSWseJ/7ogToJAj4pFVW7tfTwvU7i5LjSVJu62Rfodx5i3Wqx7Ey3AK7RzjElKXU6oN+fUVjHtdoEOosoCR15iiFlS0/iKy5kiUJGiouZ9LVo60eyhsjMk+Hj8KH2hAXvFmuEtOwpxJJvImOu3jW6wA6yECEokgC1oKfKSr4VnFqcEhtaQdDmE6jQR5VvgeHZAc6ytaozK6DYchRgkDcxdb7D8Y7lCgDNpmx2tHyiN5ryljlubcrzQOFnNmmO9eeoNGdcAiSRvlj4mNLUB5hg95q1a45a69JolCBST73QiD19LVh3EAE7eOpkwIA3J06UNQ7nnm5sfWsVpilRtvvP0rNSFc595TcSbcyLUjiMQlacraVGfzKGUDqZ1popTNxXlFOkE101CcWSYTgz6snfELFj+vnVZGM5gKHJVSW2yokCEzHeVMDxi4HrVtXsbj0AKDPaJNwptQWkg7iDMeVAyg9owZSveEwjTSrhZbUNAbjyNYxpBVcBR/m5+PPzp/hvsVjVxLWQc1kAfU/Cuz4d7P4fAIDj5DrtykATcAmG0bmATNIHThW1COfrgVo8+0Q9j+DKZQcW+nvRDSCAm6rBR5SSAOkmvmv9pXtCp3FqbQkBts/+4ogBS1c+Q6CvoXtJ7apOGUUoWh51IQAQRE3OWbSAZzRqRyt8m4thVLUyRqURfUm55nlFGTttNHR9HkKtnyAg7AD27zpvZbCF5skK7yUCNNufMRbxFfRsStSYW2orcUhslWRIKkg6zpadY/bjMBwwBg5StDgAs4IzJCROQgFJIMQdK67ji+xw2GU0fxFoyJVMmFiVHllEk+lBnCtgDLNPWsMhQKb7Db2B3PjafJf7V+OJxWKAQmA0kJUrdS/zHrAgeRrleESHBGs1S9rsS27inFtf4dkp6hCQnN/qifOpWFfKFSPD1qxuk8srTX4n13gHE84AVsISo3lQOnlNa8ZRmSe7mVujQE7EHYEiKkcPRDSXUzkTF/6hBPrpV10Z1+9ETMbyLSNxvHOsbLfM3o+ncTnsSkhL7igAV4cFQH86fsRRiqyDP/bST5pn963dwn4itzGwtG09L0mtUiCSFgZYO0RbpYVmeemjgixHGGC8oDRCdT9PE0xj8elsZUAAAeQHM0V5QZaShF1GBbdR+/ICoTjedxLYM3lR5wbq8AZCRzlR2pSJqNniNuhfeOl5SsKXTIIlQkRZPTr9aj+2SvwsPzUg+ekVa4w+P4N0iybpT4AhE9ZIJpHjWHBxGCbOicifGMs+VvjTsK01+5/SJzElSJcxwEnokDxilOJjvJj+WPs+Hyoucqvzk+WY69IoXFSJEzZPrfT75UgczQw9NQuDcAbN5hW+5NgB8KXw6FxaO0c1OyRyHIVtwwgoWSISlUnyp3C2SVn3lfKoxraCNwJ4kIKUSCopnSJjU/Gho98jZQ+VTeDudriXndUpAbT5RMU92kvNgX7pPlH71bJpNS1axAYdkDEGZJUklJmwKYm3OIpsvd1J0nXpakcbIfY6uEeRSSflTOIcCEOFRgAggkbmDA5mahW6l2ASIq07kUDYAKGbe3Idaou4bvrJO4UBFxYjnr/+RUPGOhdxN7k6GAZgHYGr8AlK7ABIKpmcutW4oRSmyYPMMttNRQGGkpClaqKwVknQZTAk8gdOtaMSX1FCVZMneJHdkG2XrBINNNafQ9bnzquI7YwD7SSJVoeR8Yua9RMNC1kqAIAgTca7DTavVUmoeJBz7WrFapFEJFdKZx08F19F9hfbRtppLD/dSmcixJFyTChqPEWr5xWyV0MplDCjPp/tH/akw0MmGSp1wmAVAoSOt4UrwAvzr57xDijzzin31OZwJQo9zJukpGw0IA13NSeJT3XUAKcRNlCQpI1CgdR+9QuKcVexC87gGgEJsLCJ11NAxMZ064sTBiLNzp8Vxl3ELUDJUcsXBIi+vLUxWrCFKCTJCwSUnQgiVWjQ2JqYxxVlAJyrz/1DXabbxfxFEw3HWZEqIuPeSYkWBNuVQnadG/W4kQITd+OBOwwvF1FSSpQQFkBUZoUZhSiAYm5kgXgdKx7WcdDaSuO6FZGUSPdEXtoIv6VznEfahCUBGHEmffUmYkzYfCeVcvxPijuIUCu8CwAjxNt6FlTRpiOoz4MQrGN6/hhuMvsrOZpKkE6oMFPkQaQwTOdxKdiYtWpbIsQab4dhnUrStFlJMiRPwNL2VaueVkcubM7nOrCISy4QUPJKkK0sRBBOk2B86q4bFgNgmBCQCd5EXPp8ajYzAYrHpZQ643lbkpDaSFAnWfSmxw13ChKcQoKS6QhB0VygjYbzpWQkVV7zQLButo6llSpyKhZzFKj7pSDOVXgbeh51jiPD1LaDqIbXIS4k3gx0+e9ONtjL2apKLBKh+Q6x08d5g1vxM2UhSwlz8pFwsATfw5bVkebMTHXI7eMzJKARnB31AJi3UAxSbaexbUsjvnbkdEpHQfTrUj2kBQ6l1sxYAxoCNj0N66PiySptpaTAKkE/5TsPOKsrQBHebQ9kg9oDjzH4eHYGhcbQeo1NLYx7NxMHZlBUf9KVK+ZTTmKez4tCRq2vMekA/MKFI8LheJxDg0KMs9bAx6USHSLPv9zAddXHtK6EQEpnkD1gQfWKX4urvRpb7+lONp7wERBPxO9TccuXFdIv4EmkruY9jtGOGtjsEJ//AKLKjzIBgfIUbiuJyoWrZIMeVh8axgiQ3n1UEEDYbn61M4nmXkQBmSDKibJ7thPOTRAamlKdKXC8DSltkAmAnMVnmYE/X0p3hK+0zPZSlB7rYiCQNVHpNqAsBptGbvKOsczrbltFZdL2IPZo/CbCRnWdb/lTFEQDf6xY9KgGAZCn8YCP8Ni6lHQqULD760hxELxOJS2yTlEkqNkxoVRyFwOZqxjAlpsMtd3Pvvl/Msnn+ordMYdqQO+qO76JQj4geOY0SuOR9B/7KdC218wauGJbSE51KIMmQLmadwUFAgz06gaGlsHBChObKrKpfNYEqjoCY8qk4TFhGIQhXu5hvYrEpAI5XJ9KXoJYgwiVRQV4lXE4sZ2kJM51CYB0ymT0ExRWpIVFyNvHrRnVZFQLTKlHxt9KG0iJ5fZ+tATtHDmZwqYzi+o+W3S9YoyO6IBy7yRM+m1eqrknK5q9NHKBWvYjrXTTjoOsAUQoislNSSYaPfTG1Mo4Uj8oF9o0oeGbgzV7hTUpk86zdQfTNHTizJKuDgj3aAfZ++58q7DswBRUuoAj4DpesWozcMQPacsz7KpV+gp1n2VH8sVVw/FUG6L7TtW6uLqGiQdqWcwBomMGBiLAnPP8FS2rOlCVKAgT1IuBQmWpUJQLCLQJjfWqzvEUr/KQQdtZ8DtSSHSbKyk7K0B6jcHoaIZAYlkIM0cb7Q5UtRsVZiIFrCDzqVj/AGbV2gWFKI3CjmNrwCTpvc12vCuFoMuLUrIBCRMSRvWE8NKlKLboyxpY9PH0pLZgDtDQbbyfwtyAkqzFOhSpN/3tTjzjYSUQotquAsXB+onc0fDtLBUlxsGdMpnXmNRSnHcO2QlSFymbpmLpvfcC1xSWv8JrxNjZhYozkMRhS6+rDnKhKwmMsTKe9JGuk69Ku48J7MNpi2UDeyan8LCMy3m++4owVzOUK1gGwp3DoMkmwB18/wBDR5DwPE1IvLeZqywAVKT76wEk6nl4WE0whCWwltA8fqT4mgJdmSLwdNIH3861wyswK5BUq3/icvpNAd+YfEcw2pVyk/pUhStTzNvGYqljF5G1R+Yx6VObbJWkTEwbeP61EHeDkPaVlGEDbp1Op+dRGmnX3CGzDaVDMTEaQZtJOhA8edU+KZins2wStWl4tuSdhE/ZrycMQ2Gp7qQM2Q5cxPvGdY/aiQ6RcjrqpZkYSDK15hNzvW7uISwyVOK1MnKNSbBKfLel0pQ0B72VSgm5k5iYpHh+PCMW4w534VDc3AUm/hJExyIqKhbeU7KleZSwbM/juApKoypPIaAA3iYvqT0qZxnikDOLqkpai8ue7m6hAMTupRrPtHjghQ7ZSlSO62g5ZGkrX+UG4hInrQuAcNcddTinxlSmA0iIBI90JTshOvU+dPVVA1tEvkIOheTLmAwIaZbaH5RKzzWbn9PKuV9qiEKaIgmSo7XkH0rs1mUydzXIe1CErdabGpN/9RA+lKwNqyWYedQuAgTrservKhM90KgC5Jm0mIECfGhtA+ka3ifmbWrLzgVnKT7iy2fT5iflWza4t1+VKaNW6EIib1itMSYiNeX1r1DcZVzk8Niy3gypaCp0gZFm11HcaHugxTfD3B/BKedguF4JTGyQklVt7kXvFA9q8SP4bCtmMoUomAZISMqVE+JNvCncehX/AENCVFKoxWZmJkSFZwo2BvMdPKujziqWc9/yACEqi/LQ/wByDgOLqcdI7hbG8EGB51ZwLqFLCXD2aVCQsAKAPJVxHLx9a5v2czBLwgGQCY2gnT1qwwkBREjUp6bqn0IFV7R3QdNjygKw57/tD8VxzbSobV2w3UAUCd0ibyLTttT2A4kpWFdeWsJyiG8ospRmARrtUDFYTMe7oB3gNRGvl1qtwnCpzZHEApIAGZRASqZSowbgH5mhK7eYWHp8mPI6FeBtMcAexSnEOOypHvJSQAhUbnmnfWnuO49YaUgLCQ5JUqLqv7iY/L96VW4hh+2WENAnvEwCBHaqmI3Ai3ptVL269j0IbaVBUlJCQJ91RAF41EgR4xvRZMYx4bqjNT5cWJEQimb+b/nOO9k28zi8qV5MveKtM1oid/Cry0wdZomCw6WkBCBCR8TuT1oMSa53KwZrE14QQKME4jn8NZrQBJWkqROXUTY/f0pfEFRNjFjMbeHM1gJcANgofGqAPmE6I3InQnjqFJ97s0gWzJEdINxTLzzhCUhtLoVug5THSbH1rksO+SPxEQdwoeWYSOQjrVBh9SVZm1kRpBj4aUWwmVulBHoM6JlJCgkOBBi4cvPhJ+RpDi+MSlJbKAoxcpKSL8+R6TUfGcUUue0WFFMwDFidAB161z3F8Uhai0UKWoGMiFRNrGwuelNRSxixgGP1Md/EJ7PPITii200sJVIUomQALg9P3FXMWnKCBqqwvtv8vjRGQGkhtKciEp92dzcydzUrH44JVMZlmyE35xJjQT8xUb/I+00r/jTeHfUlICc0FXnrb0BpllOgGg+avneaFgeFZZW+Ap0/lvCRyHX9KacSPyjLt3bUDEDYQ0BO8S4i4FKKTdKRB2uRf60XhLBkrUEyYiNhG3LwFK4pg6A6+vjVKCEBCfeVCR4nU+QJPlRA7VBr1bzCXQMyzuIGkZUzeepOnSoSOIrWReM1gI0n47zWcXxXt8QMOwO4O6DtbU+AAt1p4ZMOpDDSc+IcAJJ0T/UfAAmBypgTTt3i2y6vlP1jGBwgCjm7yQQq+6gQQRyEiuR/h1uY8hBlZemRteSfAXFdfxDibeHbClqKibJAiVEamNABQfZ9aWmO1yHtH1k2uogklKR03qYmZAWPfiDnQPSA7xvimBYS4XlhK1j3c57oA6b877mtsPiS9kdJkQYHL9KC7hErT2uKhPJE6J/qVQ8LjGSCWSnKm1pgfY3pZsrHqBcKvEhJE2SSfrAqMrDD+MbUvZKDF/eKpjykfDnTHHkdq22Wr98C3oR61UfZBeEbCSRrfr5VanQL+sDINfp7bGewp/GxCeeRQ9AD8qI2N/OhYJwfxOIA2bRpB3UfrRQqwEX9NPuKB+Y3H3+s3dROhN+VerddhAH/ABXqXDE+e8bcUUNLm0ET4RamuIYj+4tELUSHbJ2TY3B51PeWpxkIm6F5tRHfHz0o7qQcEFBQkOwUm1svvA73tXU8i55juMrOfK3+ke9lcGcR7xEzJggHIkd6ZsLC3UmusIbIdbBUpOUJHZoCW2wJKcyjHarJTkzCxneua9n3nGGAuJbV/MnMkGZmJF5A1t41fc4icUznUo5wqIAMGQImIiLmTppSVxF8knTYNTqV2qr8/WvEn8WVfMmAFRlg94Ai+m0yL8qu+x3B1ApxC2gtsJOQKNs40OU/lk689K53iPERkAgA32EAEzbqZPoK7jhPHUo4VncSsKQkJSVaKISACNLdNoFTrL1Usn/InIMoVPYV9bk/GcSSgtwlIfus5BCTmMyUzy0PSrnFPag4lsICcqB7xMEqIuPATevlvDsQ4sqedMFSrZe6AB3dBoIASB411+DgokeunzrB1eR1xBQfNzR/1sWREdh6h5/n5Q7xpHFvBEBRgqMBI95X6DrWvEuKJatcrOiE+8ev9I61PwrCs/aOAdodBqEDqTdSom50868xcfdppU1sId5wpFtTew0m1b4ZmLaf86H51q01JJvfc8tbDT7FbPGTkQYAutXjt1UR6UXML3MK2+VTcZBrbUjYUJTKTKiMoE3SYsK2F42QmIHhWjypn+Ubcz+lVUkSHB2u27ZTiydcptMCJkbaU/hW2kLK2m++RBWSSY6SbUI6nTX9PhailQQOZP13oixPeLCL4mmNcKu4Jk++fLTpSPBR2mMLmXutNnLPMHKD65vSm0pIBmb/AFikPZX8JrFuRcEAfEx8RTE+QxWWy6iX1uTyNBJ5Uupau4CbrSVgTPdT/wAzRGl26UmqmoMDsJ5xq3XnQuHYv8QBWqZ+Iy/CivH0PzpDi4KUB0WIME/L428xRKLMXkG1xT2OwvZ4p2bhIU2DqJkH1yg1oylQxWLIMrUlSG73zKiD0hNV8Hi0kJy6ODtBA8JA6zRvcSopbQl1S4UpKRJTrr4fGntkIYk+JmXCNO3m4lwr2fEIcxXeLYy5JlJykxPqasoWpQK1HKDZA0hPMDrpPKkMcVFtCEg8z4606/hysgqMIEWHSIFIdy3MemNVkjFOnEY1LBH4LfeWNlZRMHpJAjxphlyMS80QMhZz2AGhi0dCa24KvtH33R7iQGxyKjcnyj41O4ljMqcS/uYYR1i6z4TPpTwCTprtFXVm+8D7JLJYdzTAWI6qMQkcyTVfB4sHt1DvuSBlBtMe6D4D4VJxhOFwLSB3VklaosQpQt5i3pWnsxw1wgpBhC0KKidpgW6xRsqm2ilyFNKnvv8AeVfZjDlK8SpSwo54geZnodo6VQvIJ2201FMYbCIYQUoABJBUY3CQmek5fnS6yNPv9z161lytqaxNWFSBvPPPxBsSRtceVZoaXCRABBHPlXqXGzl+NcGKiVM99wiHExAUpWmUfzReBy2pThqwltSFAntAbWtJUmNJBsD0rq1rNlAQRcW8qE7w9p8knMhUyooAJCoiYOoPQ16PT9Zo9LzIOmCZfijwdpyzij3QE3iLGTA5iPj0qxwdoiVdplTGWDIBkj6GYqhwzgBW8QlpK0hOZCy5mGY27yTCuZgaEXma7pHs4gpQChtWWZyoykEWtGomNee9ehizoX5mdM2HHl+I93xONHDmTolS1CCmLyRMzP5IgpHkaHii44G2lElOoQqQBEgAcrg/CrvE+DlJCuycSVTOaNBskjpYTWrz/ZJCUKzPKTBM5kgkXJH5VCNtSa1ZSirqra56C5lNMgsn+c+Jy62ZJSnZWxJtfveHUim8S662y2hA/EWooSdhBJkToYFp50zwrGw460kJIQgBa9bq0SBoIvSLveGGEkn+JPiQE3NeR1GVXahBysCzMPYTbh3Bw1K1KzunU8jvfcmjt95RA0A368+X700s940oTDgTMBR+MGK82yxsxlBRtCPuahMCNVcieXM6Vhhq24EzcyT1JrVLiQM6oS2LidTG/wAJigtlTolR7FkmUj/uLE8vypogveUWqEdeFhMJ5DVXQAXi1z1rYYZxRmyB1EmOg2868zikDMGk5Qn3lnXwKtz8KwzikqJhU9YMeu9UbEvnkxhtlA6nmrX9KXfQMxVP1gfpW2KXCTGsH4Cb+VauLBShY0VlIHRUD61QB5lkDiCUCUq/MrLKdL2Ok+IpdogYLFEQZOoMgmALGtX1qGGU4gwWnFZT/SFQR4CfhTvD2Uu4TKPdcB8pGnUgiKfWkWfMzH1MK8Q7qPxGJ0DCgfNKTHoDSeGIShciQFCR/SoSfMGfhTS3cwYUkAlUJ1sJTBv6ikc3fKBcLSuDzB0nloPWgFnaGRpAjjq/w7EE2A/zE5fmJqbxDE58I+5olSylA6ApE+JIJpQKeLLLbaSpZKiTsJkAnbUlXpWvtUpLTTOEQcxQJVG5P6kkx4U9MYBFeftEvmNX2qOeziScOyr+V0jyJiPVXwq89YpVpAVmOtgCdNdYpbB4MtssM7iCrxutXxgeYph8KkBOpnyEET8aRlbU9x2Faxi+ahV90SbWvO29+u1Q/arjXZpDSQc6k36Zv/t0priqk9mpqVWRY7nKJ9bVP4MWAHMYsrWtFu8B7wAlQHPYE9aPEi/Me0HM7D0rzKTDCsNhW2kj8U7f+ou5J/yj5VEbhxbaIIw2GkrUr8y0wT5lRHqaotvOuN9qoZFOA5SonK01u4ealHTnFRsMhLxKG5Thm7qVeVque0VzPJO0inIpFkxGQjSqj+4x7S4guuAAHIEyrzv9BXV8OQUMpUqxIsOhMyfExHQUjg2UrTmykgKgTecu0VU4g7oMwG1xPSs7vY0+I0Y7fUYBQ135+IH7D1rUmdLUMOcgD4SmTJmekit0rO9z0/5pU0gzZEDXfevVhCZ2HnpXqGWYsysbKBoGPxgZWhaiAFd0jnpB8qIEqOrXy+hpLF4EPlKEoypSqVrN4gaDrRoBe/EHIx07RTHcUKHVJSQAnOAP8wBn1EjxqNiOIvQEIddkGSQpQkTa03FgaO00l55xTae4nTw90Enmae9mcEe2UpQsBafL9K3WuMfSeY2vMwB7y1wjCPLaSX3HSeSlqMT0JtWvFMWlptxLAOfKIKRMFZyiOatY8KoYrGKBSlIzE7DYAa+tLLWGGipzvqK8+UfzTNvOsgyFmtvynoUQmm4Dh+G/hcNC/wDFWZI1JWqwSOZA+M1lCP7y00ACWkKWszotwaffMULBLWkHF4oS4bMt6ZZ5DmSY5xc0xwvBqbzLdMuvKzLjQckjwE0xyFBJ5iks0BxDrVoepB8jSvEVpHZkm/aJtzuJ+BpkjunoVfOaUaw6FKW47KgggIQNzE/I/GkpzNDk1UDiHM347g/CSSlpuf8AEXoVHmkCtMQ64CEnvYlz3WxogHRSzta4TtSPEOJqfcBRZhiMxFkm4AA6HQDlJqowOwSt83dd9zUwOfmT6RWhhpq5mDlrqZxTbeGbSgqQpwgTmuJ3ITqozRGGTklRVzAIjlt960phcIMOA64ku4pw91J2J26HmdtKI9iFwFPKUonRphJM9CqL0DLfEYp8wuLUA2tSlFIKSJ6RlKupuY60PiuJS0y0VjKMoIbm8JulJ/2z50DEuBuH8Xa8s4YXMjRS+g6/tS/C8KcQtWNxZhtN0g6HLy/pHxNMXGFFmKbLZpYTi7pYwLaF/wCI4lRI/wA8qPhGanPZdcYRs/1K9cxI+RrncU65xDEwmAIOWTEIB18bzXY9ilIQ0j3WSmfGNPGDJ8RUzDSmnudzBwNryWOAKgBKUuIAu2vMnwzBQ+ZHlQcUMjecbKlA6SDHwmt2863MQpAupCUJnQG4knyml3/xEobaUFJQiC7okR3SfO9KA7zSW23hMSvs+62N4nluD9Jpnh2AbSSspldiVKvE7zp+kVonDhQCgbDc2JCTEmdBSjoViFZEn8OO9l+UzcchvrVc/SCR5lJzibdyVSB/KCSfPrWrT2Y5glV7acpvPIzQcLwVpBEhR5FSiYp11pITaY3pZKjiMXWeZPxDOY925SbnlP7a1tgeHI/EEd1VymYBPPr1o4wpAKc0TJJ1N9/WvOPJaRv3QAepgGrDdhKKWbMW43hO0T+I4EtgWSn5nw2FJow1ksoAQ3Kb3klREjTZMnxIofD1KxbqSowy3cgfmM2m1+VdDgBKyBqY6AAA7dacWKDTE7ZDqHA7xppKUCU+6jTqR+us0stgqObqDryv85rGOcuBsD5HahPPQCZ0H3FIAjuBBqBmJSNNxvP6mihomAFJ5iJ2IP61OQgylRFlG3lqaq4Js3JiAN+f3NGTUAG4R1Y0g2PTfwr1YU6QSB423r1KjgCJNTh1rBLysiBqhJueYUvYC0xSOIxLmIIZwoytCynAISBuEnw3o+Nwxecw7JnsgjO7tmM6HxI+NOcSx+QoYYRmWoQlCe6ABNzyArQvtz9hM7WbB48ydxFbeDw/ZNCVrUNNVQRI3sBbzprgeHLWUOEdq5Jy7gakeVKFxppwqWoPYmyUoR+U/wAqeXVRvTvBcKsLcceOZ8gCBohOuUeP0q8gGjf+/wDUpB6tv6ldQSASIHM2HxoK3FqH4eUdd5HjS2ExnaOvt6BJSkRyIufGflU/2QxBLRSoyUukEkyTMfWkHEQpPio0MCaj4ayqQXFBx1RUJ2FicqeWmuprC1klCupFaOCMqj+Rz5mD8DWMW4EBQOoMgb/dqm7RhFCMLIGeec+RAH0qNjCVpKMxQgnvlKZWqYTlHj+1b47HlRATaRFhJ5jT086mrTiEmQHE9YFh0BFudOxpRsmZ82QHaVl8NAZUykBPdJCZmFG2dZ3V8BNqa4aApSCb9mykX/mClXjnEHzFBwLZUm6iQTCtifEi9GgocKwAlATlI5jUEdRQMxNgmGqjYjibYpIU4pR/KRHp+pPpW6VEe6vKTypTiWLhMpQtRVAlKZrbDMJTBWTO4+/u1DRq4wkXUSe4eyyov4x0urPuoN5jpN/lSD7uJ4gqEJyMp0GiB1J/Megpt5nCJWVvLzqOgVmVbbup18zTP/VnnO7hmFQLBbsJSPBIhI+NalY1Y58mY2QEkdvbmbKS1w9nuDtMQ5YE6nwGyZ23NN4NhSUhsqlwguPK5FX10AHTpSuA4YG19s852z35T+VP7ibU7wtWZK13/EdOusI7oHwV60rIQVPf3jMSaT4geOOlLYZaHfdORPn7yj1gi/XpSeFb7ZQw+HMMMCFK0zK3Uo9TMCqGITLiiNUtKynkpYIn5elJYpK/wsJhhAKApZ0BHNR5anrIq0I06RLyKQ2rtC4k9u52LalBsDvEbgax02mqGAbQ2AhEJSlKlQDJJBgydzYg+FJ4cobzNtXDYl942EgHu+uwr2AkPQv31skxsn3e4POVE9aAqdNQhzZjTDwV2l7oInzE/KhO49KmkOIujOAeomDQOGj8bFJJjOltQ/ywQfSgcPwpGGbw98/aqBHhefCFA1Xw1Av6QjkN/nM+0fESwG1jVVwOVgfSk/ajEqcdQw3+YAn/AFaC3Sl/anEjEPt4du8Kyk9TA+AmrHC8KP4xagLgCOgQkJ+dqcAuNQx5mbI7OWUHwI5wvBBhPZgyQJV4m3letm8SEdss2CQL/wBSgbDwG/U1unBtoSoSolapUZgmeR1sK1yhQCQmEiYTNuV+ZIBM9aRySTNAUAADiJBKlmSYvvudR9L+NHKAbTOk20g/fpRWWsqUpvOkndCTbwtHpWMTCWzlEnNA0jWT46mpfiQA8mZdBVA0ANvlR2THvaQfXb615tQyg66dKGsd4FVkhQtrc8/Gao+JYAq55Mz3a9WzSlJzki5XYJtbX4TFZqtMvUYBgxKo2IEa1NfcUw12kFWJfAShIuUjYeWp6kVQCjP010gn5j1rYpGbNAKhodxa5HKiVtJ3kddQ2iHs3woYfvLhT5BKjqG0jrzJNz48q09kns5xDkzmdsekGKzxgkMPpRqsAkjeDCh/4fWs8AQnDYMuLtMrPyAHWI9acx1IT3O0zgBHCjgC5jgiv73i+WZJnwqd7IukoeP9QV8zSuGxik4fFYg2W8vIn/VJVHgCfSjezXcwr69JISOpA0Hr8Ka+P0N+Ai8WW8ij2J/OUuMY85lMMgqcUQTAmAQPiZHhTWF4CokrxCu8r3gOm0/QUTgqQyhx1YAWoyo7gBIhN9KSSMVi5Vm7Fk+7sSJ9aznwNh5j9ybaUsTjcPhxBKU9Nz6XqBxXjrmIhGGQvcqOUCRG33yp5PBMM0e+So/1HU/WnjiezTDLUdT3EjxUq5qKVU+kWfeWyuwrgfeB4a2WUIQ775BURM6kkA9dqN2QWZIBEzHlaoGK42hDnaKUHnAISlFm0+KiJUfAVU9nMViHlKdcSEtZYSIiT0m5Gt6vJiYDUZEzLejmNrUtJNwI6kWiT4cvOksQ8pUGe6bJm0xqQNelLcW4gHXezaClmyQUbqvInlf4GqTeEbwyO0eNwBCddB7onU0OkqBfJlM+o0JvhcMQnMSBzMDT0oAxvaqytlSkCQVmTJkDu6ACp/8AFOY5ZQgFDSYzdJ0nrGlUFKCYZYEqT70aJ/zHnJmKsrWx5lqwPy8Q7aEp2BkARMxlk6zEnoNBrQvZt3M2dbOL6akn60bD4YDcKgX8VDT0+dT+DOlt51CvdWqQetyPIhXqKobqRLPpYGVR/ir55Y9Ak/WtUDLnUB3inLPROYgUQqGckWkBRJsLCDfwAoBxKVJXkOZIB7wuJ3P08qWL5EfQ4MDjMMlGHDI0gZiB7yjqo871pxBRC0OJ1nOfAx3fQ0XFP5hlSCSbQOvyoHFJIShIkiyjsABH7+VGCSYlgANptxR7IsOo1TIIna9jG2/pU7inFV9kpTSiCuEmIKgOU6+lZOLykIgKUdeo2nyo63MTORhlKeaoAA6zTVGkxJfVcmey3DFpc7ZaSMg7oNioncA6CJua7DB4XsUKUbuLmwvaf3E1nhOADSe8orWbrXzPIckjQUtxLH6gTc5bC+otPoaXkyfEeTDiCL9zNEs5wJuCBfkPPf5xRcI8MmY2JAOXqJSbcv1oeHCsoEQAIPQDT1EVjGGEFIGtyd5tr4D60McfMyhuVyVHe5MnwHIa0VSpHIbRH3p86Ww8JEnWY6wdP91FnW9kk/fjv6VZkUzdNiFRMADLNgCZzR4Ex4Ud1oXSIOeL9Tv6fKhqTorS1jF529ZNGSmNBpp4b/ExQmWIZogqUbefWvUF3CpUAk2AuY56fKvVVyUJ/9k="/>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descr="observers-paradox-small-thum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6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92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GB" sz="2400" dirty="0" smtClean="0"/>
              <a:t>Image </a:t>
            </a:r>
            <a:r>
              <a:rPr lang="en-GB" sz="2400" dirty="0"/>
              <a:t>removed</a:t>
            </a:r>
            <a:br>
              <a:rPr lang="en-GB" sz="2400" dirty="0"/>
            </a:br>
            <a:r>
              <a:rPr lang="en-GB" sz="2400" dirty="0" smtClean="0"/>
              <a:t>of child showing how bubble mac</a:t>
            </a:r>
            <a:r>
              <a:rPr lang="en-GB" sz="2400" dirty="0"/>
              <a:t>hine </a:t>
            </a:r>
            <a:r>
              <a:rPr lang="en-GB" sz="2400" dirty="0" smtClean="0"/>
              <a:t>works</a:t>
            </a:r>
            <a:endParaRPr lang="en-GB" sz="2400"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456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08912" cy="4536504"/>
          </a:xfrm>
        </p:spPr>
        <p:txBody>
          <a:bodyPr>
            <a:noAutofit/>
          </a:bodyPr>
          <a:lstStyle/>
          <a:p>
            <a:pPr marL="0" indent="0">
              <a:buNone/>
            </a:pPr>
            <a:r>
              <a:rPr lang="en-GB" sz="2400" b="1" i="1" dirty="0"/>
              <a:t>Z1/7 </a:t>
            </a:r>
            <a:r>
              <a:rPr lang="en-GB" sz="2400" i="1" dirty="0"/>
              <a:t>(</a:t>
            </a:r>
            <a:r>
              <a:rPr lang="en-GB" sz="2400" i="1" dirty="0" err="1"/>
              <a:t>Videocode</a:t>
            </a:r>
            <a:r>
              <a:rPr lang="en-GB" sz="2400" i="1" dirty="0"/>
              <a:t> 36:50 –37:05)</a:t>
            </a:r>
            <a:r>
              <a:rPr lang="en-GB" sz="2400" b="1" dirty="0"/>
              <a:t> </a:t>
            </a:r>
            <a:r>
              <a:rPr lang="en-GB" sz="2400" i="1" dirty="0"/>
              <a:t>	</a:t>
            </a:r>
            <a:endParaRPr lang="en-GB" sz="2400" dirty="0"/>
          </a:p>
          <a:p>
            <a:pPr marL="0" lvl="0" indent="0">
              <a:buNone/>
            </a:pPr>
            <a:r>
              <a:rPr lang="en-GB" sz="2400" i="1" dirty="0">
                <a:solidFill>
                  <a:schemeClr val="tx2">
                    <a:lumMod val="75000"/>
                  </a:schemeClr>
                </a:solidFill>
              </a:rPr>
              <a:t>(In garden, Mum goes inside to fetch a “bubble machine</a:t>
            </a:r>
            <a:r>
              <a:rPr lang="en-GB" sz="2400" i="1" dirty="0" smtClean="0">
                <a:solidFill>
                  <a:schemeClr val="tx2">
                    <a:lumMod val="75000"/>
                  </a:schemeClr>
                </a:solidFill>
              </a:rPr>
              <a:t>”)</a:t>
            </a:r>
            <a:endParaRPr lang="en-GB" sz="2400" dirty="0">
              <a:solidFill>
                <a:schemeClr val="tx2">
                  <a:lumMod val="75000"/>
                </a:schemeClr>
              </a:solidFill>
            </a:endParaRPr>
          </a:p>
          <a:p>
            <a:pPr marL="0" lvl="0" indent="0">
              <a:buNone/>
            </a:pPr>
            <a:endParaRPr lang="en-GB" sz="2400" dirty="0">
              <a:solidFill>
                <a:schemeClr val="tx2">
                  <a:lumMod val="75000"/>
                </a:schemeClr>
              </a:solidFill>
            </a:endParaRPr>
          </a:p>
          <a:p>
            <a:pPr marL="0" lvl="0" indent="0">
              <a:buNone/>
            </a:pPr>
            <a:r>
              <a:rPr lang="en-GB" sz="2400" dirty="0" smtClean="0"/>
              <a:t>R: </a:t>
            </a:r>
            <a:r>
              <a:rPr lang="en-GB" sz="2400" dirty="0"/>
              <a:t>	</a:t>
            </a:r>
            <a:r>
              <a:rPr lang="en-GB" sz="2400" dirty="0" smtClean="0"/>
              <a:t>what </a:t>
            </a:r>
            <a:r>
              <a:rPr lang="en-GB" sz="2400" dirty="0"/>
              <a:t>bubble </a:t>
            </a:r>
            <a:r>
              <a:rPr lang="en-GB" sz="2400" dirty="0" smtClean="0"/>
              <a:t>machine?</a:t>
            </a:r>
          </a:p>
          <a:p>
            <a:pPr marL="0" lvl="0" indent="0">
              <a:buNone/>
            </a:pPr>
            <a:r>
              <a:rPr lang="en-GB" sz="2400" dirty="0" smtClean="0"/>
              <a:t>Zara</a:t>
            </a:r>
            <a:r>
              <a:rPr lang="en-GB" sz="2400" dirty="0"/>
              <a:t>:	</a:t>
            </a:r>
            <a:r>
              <a:rPr lang="en-GB" sz="2400" i="1" dirty="0" smtClean="0">
                <a:solidFill>
                  <a:schemeClr val="tx2">
                    <a:lumMod val="75000"/>
                  </a:schemeClr>
                </a:solidFill>
              </a:rPr>
              <a:t>(</a:t>
            </a:r>
            <a:r>
              <a:rPr lang="en-GB" sz="2400" i="1" dirty="0">
                <a:solidFill>
                  <a:schemeClr val="tx2">
                    <a:lumMod val="75000"/>
                  </a:schemeClr>
                </a:solidFill>
              </a:rPr>
              <a:t>dances, raises arms in air) </a:t>
            </a:r>
            <a:r>
              <a:rPr lang="en-GB" sz="2400" dirty="0"/>
              <a:t>just a </a:t>
            </a:r>
            <a:r>
              <a:rPr lang="en-GB" sz="2400" i="1" dirty="0">
                <a:solidFill>
                  <a:schemeClr val="tx2">
                    <a:lumMod val="75000"/>
                  </a:schemeClr>
                </a:solidFill>
              </a:rPr>
              <a:t>(right arm down, left </a:t>
            </a:r>
            <a:r>
              <a:rPr lang="en-GB" sz="2400" i="1" dirty="0" smtClean="0">
                <a:solidFill>
                  <a:schemeClr val="tx2">
                    <a:lumMod val="75000"/>
                  </a:schemeClr>
                </a:solidFill>
              </a:rPr>
              <a:t>	arm up</a:t>
            </a:r>
            <a:r>
              <a:rPr lang="en-GB" sz="2400" i="1" dirty="0">
                <a:solidFill>
                  <a:schemeClr val="tx2">
                    <a:lumMod val="75000"/>
                  </a:schemeClr>
                </a:solidFill>
              </a:rPr>
              <a:t>)</a:t>
            </a:r>
            <a:r>
              <a:rPr lang="en-GB" sz="2400" i="1" dirty="0"/>
              <a:t> </a:t>
            </a:r>
            <a:r>
              <a:rPr lang="en-GB" sz="2400" dirty="0" smtClean="0"/>
              <a:t>bubble </a:t>
            </a:r>
            <a:r>
              <a:rPr lang="en-GB" sz="2400" dirty="0"/>
              <a:t>machine </a:t>
            </a:r>
            <a:r>
              <a:rPr lang="en-GB" sz="2400" i="1" dirty="0">
                <a:solidFill>
                  <a:schemeClr val="tx2">
                    <a:lumMod val="75000"/>
                  </a:schemeClr>
                </a:solidFill>
              </a:rPr>
              <a:t>(left arm drops towards right </a:t>
            </a:r>
            <a:r>
              <a:rPr lang="en-GB" sz="2400" i="1" dirty="0" smtClean="0">
                <a:solidFill>
                  <a:schemeClr val="tx2">
                    <a:lumMod val="75000"/>
                  </a:schemeClr>
                </a:solidFill>
              </a:rPr>
              <a:t>	arm</a:t>
            </a:r>
            <a:r>
              <a:rPr lang="en-GB" sz="2400" i="1" dirty="0">
                <a:solidFill>
                  <a:schemeClr val="tx2">
                    <a:lumMod val="75000"/>
                  </a:schemeClr>
                </a:solidFill>
              </a:rPr>
              <a:t>, fingers </a:t>
            </a:r>
            <a:r>
              <a:rPr lang="en-GB" sz="2400" i="1" dirty="0" smtClean="0">
                <a:solidFill>
                  <a:schemeClr val="tx2">
                    <a:lumMod val="75000"/>
                  </a:schemeClr>
                </a:solidFill>
              </a:rPr>
              <a:t>of right hand make </a:t>
            </a:r>
            <a:r>
              <a:rPr lang="en-GB" sz="2400" i="1" dirty="0">
                <a:solidFill>
                  <a:schemeClr val="tx2">
                    <a:lumMod val="75000"/>
                  </a:schemeClr>
                </a:solidFill>
              </a:rPr>
              <a:t>a circle/hole)</a:t>
            </a:r>
            <a:r>
              <a:rPr lang="en-GB" sz="2400" dirty="0">
                <a:solidFill>
                  <a:schemeClr val="tx2">
                    <a:lumMod val="75000"/>
                  </a:schemeClr>
                </a:solidFill>
              </a:rPr>
              <a:t> </a:t>
            </a:r>
            <a:r>
              <a:rPr lang="en-GB" sz="2400" dirty="0" smtClean="0"/>
              <a:t>you </a:t>
            </a:r>
            <a:r>
              <a:rPr lang="en-GB" sz="2400" dirty="0"/>
              <a:t>put in </a:t>
            </a:r>
            <a:r>
              <a:rPr lang="en-GB" sz="2400" dirty="0" smtClean="0"/>
              <a:t>	#</a:t>
            </a:r>
            <a:r>
              <a:rPr lang="en-GB" sz="2400" dirty="0" err="1" smtClean="0"/>
              <a:t>dere</a:t>
            </a:r>
            <a:r>
              <a:rPr lang="en-GB" sz="2400" dirty="0" smtClean="0"/>
              <a:t> </a:t>
            </a:r>
            <a:r>
              <a:rPr lang="en-GB" sz="2400" i="1" dirty="0" smtClean="0">
                <a:solidFill>
                  <a:schemeClr val="tx2">
                    <a:lumMod val="75000"/>
                  </a:schemeClr>
                </a:solidFill>
              </a:rPr>
              <a:t>(left arm drops to put index finger of left hand into 	hole made by right hand)</a:t>
            </a:r>
            <a:r>
              <a:rPr lang="en-GB" sz="2400" i="1" dirty="0" smtClean="0"/>
              <a:t> </a:t>
            </a:r>
            <a:r>
              <a:rPr lang="en-GB" sz="2400" dirty="0" smtClean="0"/>
              <a:t>and bubbles come out </a:t>
            </a:r>
            <a:r>
              <a:rPr lang="en-GB" sz="2400" i="1" dirty="0" smtClean="0">
                <a:solidFill>
                  <a:schemeClr val="tx2">
                    <a:lumMod val="75000"/>
                  </a:schemeClr>
                </a:solidFill>
              </a:rPr>
              <a:t>(raises 	left arm high and waves it high in the air)</a:t>
            </a:r>
            <a:r>
              <a:rPr lang="en-GB" sz="2400" i="1" dirty="0" smtClean="0"/>
              <a:t> </a:t>
            </a:r>
            <a:r>
              <a:rPr lang="en-GB" sz="2400" dirty="0" smtClean="0"/>
              <a:t>and you push a 	button </a:t>
            </a:r>
            <a:r>
              <a:rPr lang="en-GB" sz="2400" i="1" dirty="0" smtClean="0">
                <a:solidFill>
                  <a:schemeClr val="tx2">
                    <a:lumMod val="75000"/>
                  </a:schemeClr>
                </a:solidFill>
              </a:rPr>
              <a:t>(mimics pressing button </a:t>
            </a:r>
            <a:r>
              <a:rPr lang="en-GB" sz="2400" i="1" dirty="0">
                <a:solidFill>
                  <a:schemeClr val="tx2">
                    <a:lumMod val="75000"/>
                  </a:schemeClr>
                </a:solidFill>
              </a:rPr>
              <a:t>with left hand)   </a:t>
            </a:r>
            <a:r>
              <a:rPr lang="en-GB" sz="2400" i="1" dirty="0"/>
              <a:t>        </a:t>
            </a:r>
            <a:endParaRPr lang="en-GB" sz="2400" dirty="0"/>
          </a:p>
          <a:p>
            <a:pPr>
              <a:buNone/>
            </a:pPr>
            <a:endParaRPr lang="en-GB" sz="2400"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707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47500" lnSpcReduction="20000"/>
          </a:bodyPr>
          <a:lstStyle/>
          <a:p>
            <a:pPr>
              <a:buNone/>
            </a:pPr>
            <a:r>
              <a:rPr lang="en-GB" sz="6300" b="1" dirty="0">
                <a:solidFill>
                  <a:schemeClr val="tx2">
                    <a:lumMod val="75000"/>
                  </a:schemeClr>
                </a:solidFill>
              </a:rPr>
              <a:t>What is a mode? </a:t>
            </a:r>
            <a:r>
              <a:rPr lang="en-GB" sz="6300" b="1" dirty="0" smtClean="0">
                <a:solidFill>
                  <a:schemeClr val="tx2">
                    <a:lumMod val="75000"/>
                  </a:schemeClr>
                </a:solidFill>
              </a:rPr>
              <a:t>Theoretical roots</a:t>
            </a:r>
            <a:endParaRPr lang="en-GB" sz="6300" b="1" dirty="0">
              <a:solidFill>
                <a:schemeClr val="tx2">
                  <a:lumMod val="75000"/>
                </a:schemeClr>
              </a:solidFill>
            </a:endParaRPr>
          </a:p>
          <a:p>
            <a:pPr>
              <a:buNone/>
            </a:pPr>
            <a:endParaRPr lang="en-GB" dirty="0" smtClean="0"/>
          </a:p>
          <a:p>
            <a:pPr marL="0" indent="0">
              <a:buNone/>
            </a:pPr>
            <a:r>
              <a:rPr lang="en-GB" sz="4400" dirty="0" err="1" smtClean="0"/>
              <a:t>Halliday</a:t>
            </a:r>
            <a:r>
              <a:rPr lang="en-GB" sz="4400" dirty="0" smtClean="0"/>
              <a:t> </a:t>
            </a:r>
            <a:r>
              <a:rPr lang="en-GB" sz="4400" i="1" dirty="0" smtClean="0"/>
              <a:t>Language as Social Semiotic </a:t>
            </a:r>
            <a:r>
              <a:rPr lang="en-GB" sz="4400" dirty="0" smtClean="0"/>
              <a:t>(1978): language as socially 	situated and texts as complex signs </a:t>
            </a:r>
          </a:p>
          <a:p>
            <a:endParaRPr lang="en-GB" sz="4400" dirty="0" smtClean="0"/>
          </a:p>
          <a:p>
            <a:pPr marL="0" indent="0">
              <a:buNone/>
            </a:pPr>
            <a:r>
              <a:rPr lang="en-GB" sz="4400" dirty="0"/>
              <a:t>A</a:t>
            </a:r>
            <a:r>
              <a:rPr lang="en-GB" sz="4400" dirty="0" smtClean="0"/>
              <a:t> </a:t>
            </a:r>
            <a:r>
              <a:rPr lang="en-GB" sz="4400" dirty="0"/>
              <a:t>set of resources ‘counts’ as a mode </a:t>
            </a:r>
            <a:r>
              <a:rPr lang="en-GB" sz="4400" dirty="0" smtClean="0"/>
              <a:t>if three </a:t>
            </a:r>
            <a:r>
              <a:rPr lang="en-GB" sz="4400" dirty="0" err="1"/>
              <a:t>Hallidayan</a:t>
            </a:r>
            <a:r>
              <a:rPr lang="en-GB" sz="4400" dirty="0"/>
              <a:t> </a:t>
            </a:r>
            <a:r>
              <a:rPr lang="en-GB" sz="4400" dirty="0" smtClean="0"/>
              <a:t>‘</a:t>
            </a:r>
            <a:r>
              <a:rPr lang="en-GB" sz="4400" dirty="0" err="1"/>
              <a:t>metafunctions</a:t>
            </a:r>
            <a:r>
              <a:rPr lang="en-GB" sz="4400" dirty="0"/>
              <a:t>’ </a:t>
            </a:r>
            <a:r>
              <a:rPr lang="en-GB" sz="4400" dirty="0" smtClean="0"/>
              <a:t>are present:</a:t>
            </a:r>
          </a:p>
          <a:p>
            <a:pPr lvl="2"/>
            <a:r>
              <a:rPr lang="en-GB" sz="4400" dirty="0" smtClean="0"/>
              <a:t>‘</a:t>
            </a:r>
            <a:r>
              <a:rPr lang="en-GB" sz="4400" dirty="0"/>
              <a:t>ideational’ (subject matter</a:t>
            </a:r>
            <a:r>
              <a:rPr lang="en-GB" sz="4400" dirty="0" smtClean="0"/>
              <a:t>)</a:t>
            </a:r>
          </a:p>
          <a:p>
            <a:pPr lvl="2"/>
            <a:r>
              <a:rPr lang="en-GB" sz="4400" dirty="0" smtClean="0"/>
              <a:t>‘</a:t>
            </a:r>
            <a:r>
              <a:rPr lang="en-GB" sz="4400" dirty="0"/>
              <a:t>interpersonal’ (constructing social relations) </a:t>
            </a:r>
            <a:endParaRPr lang="en-GB" sz="4400" dirty="0" smtClean="0"/>
          </a:p>
          <a:p>
            <a:pPr lvl="2"/>
            <a:r>
              <a:rPr lang="en-GB" sz="4400" dirty="0" smtClean="0"/>
              <a:t>‘</a:t>
            </a:r>
            <a:r>
              <a:rPr lang="en-GB" sz="4400" dirty="0"/>
              <a:t>textual’ (creating coherence</a:t>
            </a:r>
            <a:r>
              <a:rPr lang="en-GB" sz="4400" dirty="0" smtClean="0"/>
              <a:t>)</a:t>
            </a:r>
            <a:endParaRPr lang="en-GB" sz="4400" dirty="0"/>
          </a:p>
          <a:p>
            <a:endParaRPr lang="en-GB" dirty="0" smtClean="0"/>
          </a:p>
          <a:p>
            <a:endParaRPr lang="en-GB" dirty="0"/>
          </a:p>
          <a:p>
            <a:pPr>
              <a:buNone/>
            </a:pPr>
            <a:r>
              <a:rPr lang="en-GB" sz="4400" dirty="0" smtClean="0"/>
              <a:t>The </a:t>
            </a:r>
            <a:r>
              <a:rPr lang="en-GB" sz="4400" dirty="0"/>
              <a:t>debate continues…</a:t>
            </a:r>
          </a:p>
          <a:p>
            <a:pPr>
              <a:buNone/>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ref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60648"/>
            <a:ext cx="8125910" cy="463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endParaRPr lang="en-GB" dirty="0"/>
          </a:p>
        </p:txBody>
      </p:sp>
      <p:sp>
        <p:nvSpPr>
          <p:cNvPr id="7" name="Content Placeholder 6"/>
          <p:cNvSpPr>
            <a:spLocks noGrp="1"/>
          </p:cNvSpPr>
          <p:nvPr>
            <p:ph idx="1"/>
          </p:nvPr>
        </p:nvSpPr>
        <p:spPr/>
        <p:txBody>
          <a:bodyPr>
            <a:normAutofit fontScale="55000" lnSpcReduction="20000"/>
          </a:bodyPr>
          <a:lstStyle/>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endParaRPr lang="en-GB" dirty="0" smtClean="0"/>
          </a:p>
          <a:p>
            <a:endParaRPr lang="en-GB" dirty="0" smtClean="0"/>
          </a:p>
          <a:p>
            <a:endParaRPr lang="en-GB" dirty="0"/>
          </a:p>
          <a:p>
            <a:endParaRPr lang="en-GB" dirty="0" smtClean="0"/>
          </a:p>
          <a:p>
            <a:endParaRPr lang="en-GB" dirty="0" smtClean="0"/>
          </a:p>
          <a:p>
            <a:endParaRPr lang="en-GB" dirty="0"/>
          </a:p>
          <a:p>
            <a:pPr lvl="0"/>
            <a:r>
              <a:rPr lang="en-GB" b="1" dirty="0"/>
              <a:t>ideational</a:t>
            </a:r>
            <a:r>
              <a:rPr lang="en-GB" dirty="0"/>
              <a:t>: what is being represented?</a:t>
            </a:r>
          </a:p>
          <a:p>
            <a:pPr lvl="0"/>
            <a:r>
              <a:rPr lang="en-GB" b="1" dirty="0" err="1"/>
              <a:t>intertextual</a:t>
            </a:r>
            <a:r>
              <a:rPr lang="en-GB" dirty="0"/>
              <a:t>: how is the relationship between author and reader constructed?</a:t>
            </a:r>
          </a:p>
          <a:p>
            <a:r>
              <a:rPr lang="en-GB" b="1" dirty="0"/>
              <a:t>textual</a:t>
            </a:r>
            <a:r>
              <a:rPr lang="en-GB" dirty="0"/>
              <a:t>: how are modes combined into a text?</a:t>
            </a:r>
          </a:p>
        </p:txBody>
      </p:sp>
    </p:spTree>
    <p:extLst>
      <p:ext uri="{BB962C8B-B14F-4D97-AF65-F5344CB8AC3E}">
        <p14:creationId xmlns:p14="http://schemas.microsoft.com/office/powerpoint/2010/main" val="2873458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608512"/>
          </a:xfrm>
        </p:spPr>
        <p:txBody>
          <a:bodyPr>
            <a:normAutofit fontScale="92500" lnSpcReduction="20000"/>
          </a:bodyPr>
          <a:lstStyle/>
          <a:p>
            <a:pPr>
              <a:buNone/>
            </a:pPr>
            <a:r>
              <a:rPr lang="en-GB" sz="4200" b="1" dirty="0" smtClean="0">
                <a:solidFill>
                  <a:schemeClr val="tx2">
                    <a:lumMod val="75000"/>
                  </a:schemeClr>
                </a:solidFill>
              </a:rPr>
              <a:t>What are multimodal data? </a:t>
            </a:r>
          </a:p>
          <a:p>
            <a:pPr marL="0" indent="0">
              <a:buNone/>
            </a:pPr>
            <a:r>
              <a:rPr lang="en-GB" sz="2800" dirty="0" smtClean="0"/>
              <a:t>Multimodal research has changed the landscape for </a:t>
            </a:r>
            <a:r>
              <a:rPr lang="en-GB" sz="2800" dirty="0"/>
              <a:t>what are </a:t>
            </a:r>
            <a:r>
              <a:rPr lang="en-GB" sz="2800" dirty="0" smtClean="0"/>
              <a:t>accepted </a:t>
            </a:r>
            <a:r>
              <a:rPr lang="en-GB" sz="2800" dirty="0"/>
              <a:t>as analysable </a:t>
            </a:r>
            <a:r>
              <a:rPr lang="en-GB" sz="2800" dirty="0" smtClean="0"/>
              <a:t>data: </a:t>
            </a:r>
          </a:p>
          <a:p>
            <a:pPr marL="0" indent="0">
              <a:buNone/>
            </a:pPr>
            <a:r>
              <a:rPr lang="en-GB" altLang="ja-JP" sz="2800" dirty="0" smtClean="0"/>
              <a:t>	</a:t>
            </a:r>
            <a:r>
              <a:rPr lang="en-GB" altLang="ja-JP" sz="2800" i="1" dirty="0" smtClean="0"/>
              <a:t>In </a:t>
            </a:r>
            <a:r>
              <a:rPr lang="en-GB" altLang="ja-JP" sz="2800" i="1" dirty="0"/>
              <a:t>contrast to words, nonverbal signs have often </a:t>
            </a:r>
            <a:r>
              <a:rPr lang="en-GB" altLang="ja-JP" sz="2800" i="1" dirty="0" smtClean="0"/>
              <a:t>	been </a:t>
            </a:r>
            <a:r>
              <a:rPr lang="en-GB" altLang="ja-JP" sz="2800" i="1" dirty="0"/>
              <a:t>excluded from study on the grounds that they </a:t>
            </a:r>
            <a:r>
              <a:rPr lang="en-GB" altLang="ja-JP" sz="2800" i="1" dirty="0" smtClean="0"/>
              <a:t>	are </a:t>
            </a:r>
            <a:r>
              <a:rPr lang="en-GB" altLang="ja-JP" sz="2800" i="1" dirty="0"/>
              <a:t>problematic for data collection and analysis, </a:t>
            </a:r>
            <a:r>
              <a:rPr lang="en-GB" altLang="ja-JP" sz="2800" i="1" dirty="0" smtClean="0"/>
              <a:t>	ancillary </a:t>
            </a:r>
            <a:r>
              <a:rPr lang="en-GB" altLang="ja-JP" sz="2800" i="1" dirty="0"/>
              <a:t>to learning through spoken or written </a:t>
            </a:r>
            <a:r>
              <a:rPr lang="en-GB" altLang="ja-JP" sz="2800" i="1" dirty="0" smtClean="0"/>
              <a:t>	modes </a:t>
            </a:r>
            <a:r>
              <a:rPr lang="en-GB" altLang="ja-JP" sz="2800" i="1" dirty="0"/>
              <a:t>and are idiosyncratic or arbitrary, </a:t>
            </a:r>
            <a:r>
              <a:rPr lang="en-GB" altLang="ja-JP" sz="2800" i="1" dirty="0" smtClean="0"/>
              <a:t>	characterized </a:t>
            </a:r>
            <a:r>
              <a:rPr lang="en-GB" altLang="ja-JP" sz="2800" i="1" dirty="0"/>
              <a:t>by personal and cultural variations </a:t>
            </a:r>
            <a:r>
              <a:rPr lang="en-GB" altLang="ja-JP" sz="2800" i="1" dirty="0" smtClean="0"/>
              <a:t>	with limited </a:t>
            </a:r>
            <a:r>
              <a:rPr lang="en-GB" altLang="ja-JP" sz="2800" i="1" dirty="0"/>
              <a:t>functional potential that render them </a:t>
            </a:r>
            <a:r>
              <a:rPr lang="en-GB" altLang="ja-JP" sz="2800" i="1" dirty="0" smtClean="0"/>
              <a:t>	unsuitable </a:t>
            </a:r>
            <a:r>
              <a:rPr lang="en-GB" altLang="ja-JP" sz="2800" i="1" dirty="0"/>
              <a:t>for systematic forms of </a:t>
            </a:r>
            <a:r>
              <a:rPr lang="en-GB" altLang="ja-JP" sz="2800" i="1" dirty="0" smtClean="0"/>
              <a:t>analysis </a:t>
            </a:r>
          </a:p>
          <a:p>
            <a:pPr marL="0" indent="0">
              <a:buNone/>
            </a:pPr>
            <a:r>
              <a:rPr lang="en-GB" altLang="ja-JP" sz="2800" dirty="0"/>
              <a:t>	</a:t>
            </a:r>
            <a:r>
              <a:rPr lang="en-GB" altLang="ja-JP" sz="2800" dirty="0" smtClean="0"/>
              <a:t>(</a:t>
            </a:r>
            <a:r>
              <a:rPr lang="en-GB" altLang="ja-JP" sz="2800" dirty="0"/>
              <a:t>Flewitt, 2006: 27</a:t>
            </a:r>
            <a:r>
              <a:rPr lang="en-GB" altLang="ja-JP" sz="2800" dirty="0" smtClean="0"/>
              <a:t>)</a:t>
            </a:r>
            <a:endParaRPr lang="en-GB" altLang="ja-JP" sz="2800" dirty="0"/>
          </a:p>
          <a:p>
            <a:pPr marL="0" indent="0">
              <a:buNone/>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608512"/>
          </a:xfrm>
        </p:spPr>
        <p:txBody>
          <a:bodyPr>
            <a:normAutofit fontScale="92500" lnSpcReduction="10000"/>
          </a:bodyPr>
          <a:lstStyle/>
          <a:p>
            <a:pPr>
              <a:buNone/>
            </a:pPr>
            <a:r>
              <a:rPr lang="en-GB" sz="3600" b="1" dirty="0" smtClean="0">
                <a:solidFill>
                  <a:schemeClr val="tx2">
                    <a:lumMod val="75000"/>
                  </a:schemeClr>
                </a:solidFill>
              </a:rPr>
              <a:t>What are multimodal data? </a:t>
            </a:r>
          </a:p>
          <a:p>
            <a:pPr>
              <a:buNone/>
            </a:pPr>
            <a:endParaRPr lang="en-GB" sz="3600" b="1" dirty="0" smtClean="0"/>
          </a:p>
          <a:p>
            <a:r>
              <a:rPr lang="en-GB" dirty="0" smtClean="0"/>
              <a:t>‘new’ media, and radical ways digital devices have changed contemporary communication</a:t>
            </a:r>
          </a:p>
          <a:p>
            <a:r>
              <a:rPr lang="en-GB" dirty="0" smtClean="0"/>
              <a:t>new </a:t>
            </a:r>
            <a:r>
              <a:rPr lang="en-GB" dirty="0"/>
              <a:t>kinds of research texts</a:t>
            </a:r>
          </a:p>
          <a:p>
            <a:r>
              <a:rPr lang="en-GB" dirty="0" smtClean="0"/>
              <a:t>reappraising familiar research texts, e.g</a:t>
            </a:r>
            <a:r>
              <a:rPr lang="en-GB" dirty="0"/>
              <a:t>. in F2F interaction, and print technologies</a:t>
            </a:r>
            <a:endParaRPr lang="en-GB" dirty="0" smtClean="0"/>
          </a:p>
          <a:p>
            <a:r>
              <a:rPr lang="en-GB" dirty="0"/>
              <a:t>r</a:t>
            </a:r>
            <a:r>
              <a:rPr lang="en-GB" dirty="0" smtClean="0"/>
              <a:t>eappraising theories of communication and meaning making </a:t>
            </a: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2623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92500"/>
          </a:bodyPr>
          <a:lstStyle/>
          <a:p>
            <a:pPr>
              <a:buNone/>
            </a:pPr>
            <a:r>
              <a:rPr lang="en-GB" sz="3500" b="1" dirty="0" smtClean="0">
                <a:solidFill>
                  <a:schemeClr val="tx2">
                    <a:lumMod val="75000"/>
                  </a:schemeClr>
                </a:solidFill>
              </a:rPr>
              <a:t>Collecting </a:t>
            </a:r>
            <a:r>
              <a:rPr lang="en-GB" sz="3500" b="1" dirty="0">
                <a:solidFill>
                  <a:schemeClr val="tx2">
                    <a:lumMod val="75000"/>
                  </a:schemeClr>
                </a:solidFill>
              </a:rPr>
              <a:t>multimodal </a:t>
            </a:r>
            <a:r>
              <a:rPr lang="en-GB" sz="3500" b="1" dirty="0" smtClean="0">
                <a:solidFill>
                  <a:schemeClr val="tx2">
                    <a:lumMod val="75000"/>
                  </a:schemeClr>
                </a:solidFill>
              </a:rPr>
              <a:t>data: </a:t>
            </a:r>
            <a:r>
              <a:rPr lang="en-GB" sz="3500" b="1" i="1" dirty="0" smtClean="0">
                <a:solidFill>
                  <a:schemeClr val="tx2">
                    <a:lumMod val="75000"/>
                  </a:schemeClr>
                </a:solidFill>
              </a:rPr>
              <a:t>practicalities</a:t>
            </a:r>
            <a:endParaRPr lang="en-GB" sz="3500" b="1" i="1" dirty="0">
              <a:solidFill>
                <a:schemeClr val="tx2">
                  <a:lumMod val="75000"/>
                </a:schemeClr>
              </a:solidFill>
            </a:endParaRPr>
          </a:p>
          <a:p>
            <a:pPr>
              <a:buNone/>
            </a:pPr>
            <a:endParaRPr lang="en-GB" sz="1900" b="1" dirty="0"/>
          </a:p>
          <a:p>
            <a:r>
              <a:rPr lang="en-GB" dirty="0"/>
              <a:t>w</a:t>
            </a:r>
            <a:r>
              <a:rPr lang="en-GB" dirty="0" smtClean="0"/>
              <a:t>hat to record</a:t>
            </a:r>
          </a:p>
          <a:p>
            <a:r>
              <a:rPr lang="en-GB" dirty="0"/>
              <a:t>w</a:t>
            </a:r>
            <a:r>
              <a:rPr lang="en-GB" dirty="0" smtClean="0"/>
              <a:t>ho to record</a:t>
            </a:r>
          </a:p>
          <a:p>
            <a:r>
              <a:rPr lang="en-GB" dirty="0"/>
              <a:t>h</a:t>
            </a:r>
            <a:r>
              <a:rPr lang="en-GB" dirty="0" smtClean="0"/>
              <a:t>ow to record</a:t>
            </a:r>
          </a:p>
          <a:p>
            <a:r>
              <a:rPr lang="en-GB" dirty="0"/>
              <a:t>w</a:t>
            </a:r>
            <a:r>
              <a:rPr lang="en-GB" dirty="0" smtClean="0"/>
              <a:t>hen to record</a:t>
            </a:r>
          </a:p>
          <a:p>
            <a:r>
              <a:rPr lang="en-GB" dirty="0"/>
              <a:t>h</a:t>
            </a:r>
            <a:r>
              <a:rPr lang="en-GB" dirty="0" smtClean="0"/>
              <a:t>ow to gain access; maintaining ethical standards</a:t>
            </a:r>
          </a:p>
          <a:p>
            <a:r>
              <a:rPr lang="en-GB" dirty="0"/>
              <a:t>w</a:t>
            </a:r>
            <a:r>
              <a:rPr lang="en-GB" dirty="0" smtClean="0"/>
              <a:t>hat you do with the information you gather</a:t>
            </a:r>
            <a:endParaRPr lang="en-GB" dirty="0"/>
          </a:p>
          <a:p>
            <a:pPr>
              <a:buNone/>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836712"/>
            <a:ext cx="8229600" cy="4637111"/>
          </a:xfrm>
        </p:spPr>
        <p:txBody>
          <a:bodyPr>
            <a:normAutofit fontScale="92500"/>
          </a:bodyPr>
          <a:lstStyle/>
          <a:p>
            <a:pPr>
              <a:buNone/>
            </a:pPr>
            <a:r>
              <a:rPr lang="en-GB" sz="3900" b="1" dirty="0">
                <a:solidFill>
                  <a:schemeClr val="tx2">
                    <a:lumMod val="75000"/>
                  </a:schemeClr>
                </a:solidFill>
              </a:rPr>
              <a:t>Collecting multimodal data: </a:t>
            </a:r>
            <a:r>
              <a:rPr lang="en-GB" sz="3900" b="1" i="1" dirty="0">
                <a:solidFill>
                  <a:schemeClr val="tx2">
                    <a:lumMod val="75000"/>
                  </a:schemeClr>
                </a:solidFill>
              </a:rPr>
              <a:t>practicalities</a:t>
            </a:r>
          </a:p>
          <a:p>
            <a:pPr>
              <a:buNone/>
            </a:pPr>
            <a:endParaRPr lang="en-GB" sz="1900" b="1" i="1" dirty="0"/>
          </a:p>
          <a:p>
            <a:pPr>
              <a:spcBef>
                <a:spcPct val="50000"/>
              </a:spcBef>
              <a:buClr>
                <a:srgbClr val="214D89"/>
              </a:buClr>
            </a:pPr>
            <a:r>
              <a:rPr lang="en-GB" sz="2800" dirty="0"/>
              <a:t>n</a:t>
            </a:r>
            <a:r>
              <a:rPr lang="en-GB" sz="2800" dirty="0" smtClean="0"/>
              <a:t>ew tools for data collection: affordable and discreet video and audio recorders; cameras; comparative ease for data storage and access</a:t>
            </a:r>
          </a:p>
          <a:p>
            <a:pPr>
              <a:spcBef>
                <a:spcPct val="50000"/>
              </a:spcBef>
              <a:buClr>
                <a:srgbClr val="214D89"/>
              </a:buClr>
            </a:pPr>
            <a:r>
              <a:rPr lang="en-GB" sz="2800" dirty="0"/>
              <a:t>n</a:t>
            </a:r>
            <a:r>
              <a:rPr lang="en-GB" sz="2800" dirty="0" smtClean="0"/>
              <a:t>ew sites for data collection: ‘real’ and ‘virtual’ life </a:t>
            </a:r>
          </a:p>
          <a:p>
            <a:pPr>
              <a:spcBef>
                <a:spcPct val="50000"/>
              </a:spcBef>
              <a:buClr>
                <a:srgbClr val="214D89"/>
              </a:buClr>
            </a:pPr>
            <a:r>
              <a:rPr lang="en-GB" sz="2800" dirty="0"/>
              <a:t>v</a:t>
            </a:r>
            <a:r>
              <a:rPr lang="en-GB" sz="2800" dirty="0" smtClean="0"/>
              <a:t>isual data as one source of information: interviews, field notes, documentation </a:t>
            </a:r>
            <a:r>
              <a:rPr lang="en-GB" sz="2800" dirty="0" err="1" smtClean="0"/>
              <a:t>etc</a:t>
            </a:r>
            <a:r>
              <a:rPr lang="en-GB" sz="2800" dirty="0" smtClean="0"/>
              <a:t> give insights beyond narrow focal range of a camera</a:t>
            </a:r>
          </a:p>
          <a:p>
            <a:pPr>
              <a:spcBef>
                <a:spcPct val="50000"/>
              </a:spcBef>
              <a:buClr>
                <a:srgbClr val="214D89"/>
              </a:buClr>
            </a:pPr>
            <a:endParaRPr lang="en-GB" sz="3600" dirty="0" smtClean="0"/>
          </a:p>
          <a:p>
            <a:pPr>
              <a:spcBef>
                <a:spcPct val="50000"/>
              </a:spcBef>
              <a:buClr>
                <a:srgbClr val="214D89"/>
              </a:buClr>
              <a:buFont typeface="Wingdings" pitchFamily="2" charset="2"/>
              <a:buChar char="§"/>
            </a:pPr>
            <a:endParaRPr lang="en-GB" sz="3600" dirty="0">
              <a:solidFill>
                <a:schemeClr val="tx2">
                  <a:lumMod val="75000"/>
                </a:schemeClr>
              </a:solidFill>
            </a:endParaRPr>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normAutofit/>
          </a:bodyPr>
          <a:lstStyle/>
          <a:p>
            <a:r>
              <a:rPr lang="en-GB" sz="2400" dirty="0" smtClean="0">
                <a:solidFill>
                  <a:schemeClr val="tx1"/>
                </a:solidFill>
              </a:rPr>
              <a:t>Image </a:t>
            </a:r>
            <a:r>
              <a:rPr lang="en-GB" sz="2400" dirty="0">
                <a:solidFill>
                  <a:schemeClr val="tx1"/>
                </a:solidFill>
              </a:rPr>
              <a:t>removed</a:t>
            </a:r>
          </a:p>
          <a:p>
            <a:r>
              <a:rPr lang="en-GB" sz="2400" dirty="0" smtClean="0">
                <a:solidFill>
                  <a:schemeClr val="tx1"/>
                </a:solidFill>
              </a:rPr>
              <a:t>of children acting </a:t>
            </a:r>
            <a:r>
              <a:rPr lang="en-GB" sz="2400" dirty="0">
                <a:solidFill>
                  <a:schemeClr val="tx1"/>
                </a:solidFill>
              </a:rPr>
              <a:t>out a </a:t>
            </a:r>
            <a:r>
              <a:rPr lang="en-GB" sz="2400" dirty="0" smtClean="0">
                <a:solidFill>
                  <a:schemeClr val="tx1"/>
                </a:solidFill>
              </a:rPr>
              <a:t>story</a:t>
            </a:r>
            <a:endParaRPr lang="en-GB" sz="2400" dirty="0">
              <a:solidFill>
                <a:schemeClr val="tx1"/>
              </a:solidFill>
            </a:endParaRPr>
          </a:p>
        </p:txBody>
      </p:sp>
    </p:spTree>
    <p:extLst>
      <p:ext uri="{BB962C8B-B14F-4D97-AF65-F5344CB8AC3E}">
        <p14:creationId xmlns:p14="http://schemas.microsoft.com/office/powerpoint/2010/main" val="1747070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70000" lnSpcReduction="20000"/>
          </a:bodyPr>
          <a:lstStyle/>
          <a:p>
            <a:pPr marL="0" indent="0">
              <a:buNone/>
            </a:pPr>
            <a:r>
              <a:rPr lang="en-GB" sz="4600" b="1" dirty="0" smtClean="0">
                <a:solidFill>
                  <a:schemeClr val="tx2">
                    <a:lumMod val="75000"/>
                  </a:schemeClr>
                </a:solidFill>
              </a:rPr>
              <a:t>Researching with visual data: </a:t>
            </a:r>
            <a:r>
              <a:rPr lang="en-GB" sz="4600" b="1" i="1" dirty="0" smtClean="0">
                <a:solidFill>
                  <a:schemeClr val="tx2">
                    <a:lumMod val="75000"/>
                  </a:schemeClr>
                </a:solidFill>
              </a:rPr>
              <a:t>Ethical  </a:t>
            </a:r>
            <a:r>
              <a:rPr lang="en-GB" sz="4600" b="1" i="1" dirty="0">
                <a:solidFill>
                  <a:schemeClr val="tx2">
                    <a:lumMod val="75000"/>
                  </a:schemeClr>
                </a:solidFill>
              </a:rPr>
              <a:t>issues </a:t>
            </a:r>
          </a:p>
          <a:p>
            <a:endParaRPr lang="en-US" dirty="0" smtClean="0"/>
          </a:p>
          <a:p>
            <a:r>
              <a:rPr lang="en-US" sz="4500" dirty="0"/>
              <a:t>d</a:t>
            </a:r>
            <a:r>
              <a:rPr lang="en-US" sz="4500" dirty="0" smtClean="0"/>
              <a:t>ata collection: excluding non-participants</a:t>
            </a:r>
          </a:p>
          <a:p>
            <a:r>
              <a:rPr lang="en-US" sz="4500" dirty="0" smtClean="0"/>
              <a:t>representation</a:t>
            </a:r>
            <a:r>
              <a:rPr lang="en-US" sz="4500" dirty="0"/>
              <a:t>: </a:t>
            </a:r>
            <a:r>
              <a:rPr lang="en-US" sz="4500" dirty="0" err="1" smtClean="0"/>
              <a:t>anonymizing</a:t>
            </a:r>
            <a:r>
              <a:rPr lang="en-US" sz="4500" dirty="0" smtClean="0"/>
              <a:t> </a:t>
            </a:r>
            <a:r>
              <a:rPr lang="en-US" sz="4500" dirty="0"/>
              <a:t>participants on </a:t>
            </a:r>
            <a:r>
              <a:rPr lang="en-US" sz="4500" dirty="0" smtClean="0"/>
              <a:t>record; ethical considerations shaping transcription possibilities</a:t>
            </a:r>
            <a:endParaRPr lang="en-US" sz="4500" dirty="0"/>
          </a:p>
          <a:p>
            <a:r>
              <a:rPr lang="en-US" sz="4500" dirty="0"/>
              <a:t>s</a:t>
            </a:r>
            <a:r>
              <a:rPr lang="en-US" sz="4500" dirty="0" smtClean="0"/>
              <a:t>election and interpretation of data record: the veracity of images?</a:t>
            </a:r>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a:buNone/>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539552" y="476672"/>
            <a:ext cx="8352928" cy="5688632"/>
          </a:xfrm>
        </p:spPr>
        <p:txBody>
          <a:bodyPr>
            <a:normAutofit fontScale="25000" lnSpcReduction="20000"/>
          </a:bodyPr>
          <a:lstStyle/>
          <a:p>
            <a:pPr>
              <a:buNone/>
            </a:pPr>
            <a:r>
              <a:rPr lang="en-GB" sz="12000" b="1" dirty="0" smtClean="0">
                <a:solidFill>
                  <a:schemeClr val="tx2">
                    <a:lumMod val="75000"/>
                  </a:schemeClr>
                </a:solidFill>
              </a:rPr>
              <a:t>Multimodality and transcription convention</a:t>
            </a:r>
          </a:p>
          <a:p>
            <a:pPr>
              <a:spcBef>
                <a:spcPct val="50000"/>
              </a:spcBef>
              <a:buClr>
                <a:srgbClr val="214D89"/>
              </a:buClr>
            </a:pPr>
            <a:endParaRPr lang="en-GB" sz="6400" dirty="0" smtClean="0"/>
          </a:p>
          <a:p>
            <a:pPr>
              <a:spcBef>
                <a:spcPct val="50000"/>
              </a:spcBef>
              <a:buClr>
                <a:srgbClr val="214D89"/>
              </a:buClr>
            </a:pPr>
            <a:r>
              <a:rPr lang="en-GB" sz="8000" dirty="0" smtClean="0"/>
              <a:t>Technological </a:t>
            </a:r>
            <a:r>
              <a:rPr lang="en-GB" sz="8000" dirty="0"/>
              <a:t>developments, </a:t>
            </a:r>
            <a:r>
              <a:rPr lang="en-GB" sz="8000" dirty="0" smtClean="0"/>
              <a:t>but print still </a:t>
            </a:r>
            <a:r>
              <a:rPr lang="en-GB" sz="8000" dirty="0"/>
              <a:t>prevalent for publication</a:t>
            </a:r>
          </a:p>
          <a:p>
            <a:pPr>
              <a:spcBef>
                <a:spcPct val="50000"/>
              </a:spcBef>
              <a:buClr>
                <a:srgbClr val="214D89"/>
              </a:buClr>
            </a:pPr>
            <a:r>
              <a:rPr lang="en-GB" sz="8000" dirty="0" smtClean="0"/>
              <a:t>Transcription conventions: linguistics, sociolinguistics, pragmatics, linguistic anthropology, conversation analysis, and discourse analysis</a:t>
            </a:r>
          </a:p>
          <a:p>
            <a:pPr>
              <a:spcBef>
                <a:spcPct val="50000"/>
              </a:spcBef>
              <a:buClr>
                <a:srgbClr val="214D89"/>
              </a:buClr>
            </a:pPr>
            <a:r>
              <a:rPr lang="en-GB" sz="8000" dirty="0" smtClean="0"/>
              <a:t>Established and fairly stable transcription systems:</a:t>
            </a:r>
          </a:p>
          <a:p>
            <a:pPr lvl="1">
              <a:spcBef>
                <a:spcPct val="50000"/>
              </a:spcBef>
              <a:buClr>
                <a:srgbClr val="214D89"/>
              </a:buClr>
            </a:pPr>
            <a:r>
              <a:rPr lang="en-GB" sz="8000" dirty="0" smtClean="0"/>
              <a:t>Gail Jefferson’s (1984) transcription conventions in conversation analysis </a:t>
            </a:r>
          </a:p>
          <a:p>
            <a:pPr lvl="1">
              <a:spcBef>
                <a:spcPct val="50000"/>
              </a:spcBef>
              <a:buClr>
                <a:srgbClr val="214D89"/>
              </a:buClr>
            </a:pPr>
            <a:r>
              <a:rPr lang="en-GB" sz="8000" dirty="0" err="1" smtClean="0"/>
              <a:t>McWhinney’s</a:t>
            </a:r>
            <a:r>
              <a:rPr lang="en-GB" sz="8000" dirty="0" smtClean="0"/>
              <a:t> (2000) transcription system widely used in applied linguistics </a:t>
            </a:r>
          </a:p>
          <a:p>
            <a:pPr lvl="1">
              <a:spcBef>
                <a:spcPct val="50000"/>
              </a:spcBef>
              <a:buClr>
                <a:srgbClr val="214D89"/>
              </a:buClr>
            </a:pPr>
            <a:r>
              <a:rPr lang="en-GB" sz="8000" dirty="0" smtClean="0"/>
              <a:t>New forms of representation to the genre, such as line drawings (e.g. Goodwin, 2007; </a:t>
            </a:r>
            <a:r>
              <a:rPr lang="en-GB" sz="8000" dirty="0" err="1" smtClean="0"/>
              <a:t>Plowman</a:t>
            </a:r>
            <a:r>
              <a:rPr lang="en-GB" sz="8000" dirty="0" smtClean="0"/>
              <a:t> and Stephen, 2008), and stills from video footage (Heath, </a:t>
            </a:r>
            <a:r>
              <a:rPr lang="en-GB" sz="8000" dirty="0" err="1" smtClean="0"/>
              <a:t>Hindmarsh</a:t>
            </a:r>
            <a:r>
              <a:rPr lang="en-GB" sz="8000" dirty="0" smtClean="0"/>
              <a:t>, &amp; Luff, 2010); video stills  overlaid with other graphic features such as arrows (Norris, 2004) and musical notation (Erickson, 2004)</a:t>
            </a:r>
          </a:p>
          <a:p>
            <a:pPr marL="0" indent="0">
              <a:spcBef>
                <a:spcPct val="50000"/>
              </a:spcBef>
              <a:buClr>
                <a:srgbClr val="214D89"/>
              </a:buClr>
              <a:buNone/>
            </a:pPr>
            <a:r>
              <a:rPr lang="en-GB" sz="8000" dirty="0" smtClean="0">
                <a:solidFill>
                  <a:schemeClr val="tx2">
                    <a:lumMod val="75000"/>
                  </a:schemeClr>
                </a:solidFill>
              </a:rPr>
              <a:t>Mason</a:t>
            </a:r>
            <a:r>
              <a:rPr lang="en-GB" sz="8000" dirty="0">
                <a:solidFill>
                  <a:schemeClr val="tx2">
                    <a:lumMod val="75000"/>
                  </a:schemeClr>
                </a:solidFill>
              </a:rPr>
              <a:t>, B. &amp; Dicks, B. (2001) Going Beyond the Code: The Production of Hypermedia Ethnography </a:t>
            </a:r>
            <a:r>
              <a:rPr lang="en-GB" sz="8000" i="1" dirty="0">
                <a:solidFill>
                  <a:schemeClr val="tx2">
                    <a:lumMod val="75000"/>
                  </a:schemeClr>
                </a:solidFill>
              </a:rPr>
              <a:t>Social Science Computer Review </a:t>
            </a:r>
            <a:r>
              <a:rPr lang="en-GB" sz="8000" i="1" dirty="0" smtClean="0">
                <a:solidFill>
                  <a:schemeClr val="tx2">
                    <a:lumMod val="75000"/>
                  </a:schemeClr>
                </a:solidFill>
              </a:rPr>
              <a:t>19</a:t>
            </a:r>
            <a:r>
              <a:rPr lang="en-GB" sz="8000" i="1" dirty="0">
                <a:solidFill>
                  <a:schemeClr val="tx2">
                    <a:lumMod val="75000"/>
                  </a:schemeClr>
                </a:solidFill>
              </a:rPr>
              <a:t>: 445-457</a:t>
            </a:r>
            <a:endParaRPr lang="en-GB" sz="8000" dirty="0">
              <a:solidFill>
                <a:schemeClr val="tx2">
                  <a:lumMod val="75000"/>
                </a:schemeClr>
              </a:solidFill>
            </a:endParaRPr>
          </a:p>
          <a:p>
            <a:pPr>
              <a:spcBef>
                <a:spcPct val="50000"/>
              </a:spcBef>
              <a:buClr>
                <a:srgbClr val="214D89"/>
              </a:buClr>
              <a:buFontTx/>
              <a:buChar char="•"/>
            </a:pPr>
            <a:endParaRPr lang="en-GB" sz="5500" dirty="0" smtClean="0"/>
          </a:p>
          <a:p>
            <a:pPr>
              <a:spcBef>
                <a:spcPct val="50000"/>
              </a:spcBef>
              <a:buClr>
                <a:srgbClr val="214D89"/>
              </a:buClr>
              <a:buFontTx/>
              <a:buChar char="•"/>
            </a:pPr>
            <a:endParaRPr lang="en-GB" sz="5500" dirty="0" smtClean="0"/>
          </a:p>
          <a:p>
            <a:pPr>
              <a:spcBef>
                <a:spcPct val="50000"/>
              </a:spcBef>
              <a:buClr>
                <a:srgbClr val="214D89"/>
              </a:buClr>
              <a:buFontTx/>
              <a:buChar char="•"/>
            </a:pPr>
            <a:endParaRPr lang="en-GB" sz="5500" dirty="0" smtClean="0"/>
          </a:p>
          <a:p>
            <a:pPr>
              <a:spcBef>
                <a:spcPct val="50000"/>
              </a:spcBef>
              <a:buClr>
                <a:srgbClr val="214D89"/>
              </a:buClr>
              <a:buFontTx/>
              <a:buChar char="•"/>
            </a:pPr>
            <a:endParaRPr lang="en-GB" dirty="0" smtClean="0"/>
          </a:p>
          <a:p>
            <a:pPr>
              <a:buNone/>
            </a:pPr>
            <a:endParaRPr lang="en-GB" b="1"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2884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77500" lnSpcReduction="20000"/>
          </a:bodyPr>
          <a:lstStyle/>
          <a:p>
            <a:pPr>
              <a:buNone/>
            </a:pPr>
            <a:r>
              <a:rPr lang="en-GB" sz="3800" b="1" dirty="0" smtClean="0">
                <a:solidFill>
                  <a:schemeClr val="tx2">
                    <a:lumMod val="75000"/>
                  </a:schemeClr>
                </a:solidFill>
              </a:rPr>
              <a:t>What is multimodal transcription?</a:t>
            </a:r>
          </a:p>
          <a:p>
            <a:pPr>
              <a:spcBef>
                <a:spcPct val="50000"/>
              </a:spcBef>
              <a:buClr>
                <a:srgbClr val="214D89"/>
              </a:buClr>
              <a:buFontTx/>
              <a:buChar char="•"/>
            </a:pPr>
            <a:r>
              <a:rPr lang="en-GB" dirty="0"/>
              <a:t>transcription as theory: the mode of data presentation reflects theory-driven research aims and inevitably directs research findings (Ochs, 1979) </a:t>
            </a:r>
          </a:p>
          <a:p>
            <a:pPr>
              <a:spcBef>
                <a:spcPct val="50000"/>
              </a:spcBef>
              <a:buClr>
                <a:srgbClr val="214D89"/>
              </a:buClr>
              <a:buFontTx/>
              <a:buChar char="•"/>
            </a:pPr>
            <a:r>
              <a:rPr lang="en-GB" dirty="0" smtClean="0"/>
              <a:t>multimodal transcription as a selective and interpretive process of making meaning of (often) visual data and representing those meanings on the page (or page-like) screen</a:t>
            </a:r>
          </a:p>
          <a:p>
            <a:pPr>
              <a:spcBef>
                <a:spcPct val="50000"/>
              </a:spcBef>
              <a:buClr>
                <a:srgbClr val="214D89"/>
              </a:buClr>
              <a:buFontTx/>
              <a:buChar char="•"/>
            </a:pPr>
            <a:r>
              <a:rPr lang="en-GB" dirty="0"/>
              <a:t>h</a:t>
            </a:r>
            <a:r>
              <a:rPr lang="en-GB" dirty="0" smtClean="0"/>
              <a:t>ow can the different modes of social interaction (e.g. speech, gaze, gesture and body position) be re-presented on the page (or page-like) as writing or as image?</a:t>
            </a:r>
          </a:p>
          <a:p>
            <a:pPr>
              <a:spcBef>
                <a:spcPct val="50000"/>
              </a:spcBef>
              <a:buClr>
                <a:srgbClr val="214D89"/>
              </a:buClr>
              <a:buFontTx/>
              <a:buChar char="•"/>
            </a:pPr>
            <a:endParaRPr lang="en-GB" dirty="0" smtClean="0"/>
          </a:p>
          <a:p>
            <a:pPr>
              <a:spcBef>
                <a:spcPct val="50000"/>
              </a:spcBef>
              <a:buClr>
                <a:srgbClr val="214D89"/>
              </a:buClr>
              <a:buFontTx/>
              <a:buChar char="•"/>
            </a:pPr>
            <a:endParaRPr lang="en-GB" dirty="0" smtClean="0"/>
          </a:p>
          <a:p>
            <a:pPr>
              <a:spcBef>
                <a:spcPct val="50000"/>
              </a:spcBef>
              <a:buClr>
                <a:srgbClr val="214D89"/>
              </a:buClr>
              <a:buFontTx/>
              <a:buChar char="•"/>
            </a:pPr>
            <a:endParaRPr lang="en-GB" dirty="0" smtClean="0"/>
          </a:p>
          <a:p>
            <a:pPr>
              <a:buNone/>
            </a:pPr>
            <a:endParaRPr lang="en-GB" b="1"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85000" lnSpcReduction="20000"/>
          </a:bodyPr>
          <a:lstStyle/>
          <a:p>
            <a:pPr>
              <a:buNone/>
            </a:pPr>
            <a:r>
              <a:rPr lang="en-GB" altLang="ja-JP" dirty="0" smtClean="0"/>
              <a:t>	‘</a:t>
            </a:r>
            <a:r>
              <a:rPr lang="en-GB" altLang="ja-JP" dirty="0"/>
              <a:t>Even the most richly detailed vignette is a reduced account, clearer than life. Some features are selected in from the tremendous complexity of the original event […] and other features are selected out of the narrative report. Thus the vignette does not represent the original </a:t>
            </a:r>
            <a:r>
              <a:rPr lang="en-GB" altLang="ja-JP" i="1" dirty="0"/>
              <a:t>event itself</a:t>
            </a:r>
            <a:r>
              <a:rPr lang="en-GB" altLang="ja-JP" dirty="0"/>
              <a:t>, for this is impossible. The vignette is an abstraction; an analytic caricature (of a friendly sort) in which some details are sketched in and others left out; some features are sharpened and heightened in their portrayal […] and other features are softened or left to merge with the background</a:t>
            </a:r>
            <a:r>
              <a:rPr lang="ja-JP" altLang="en-GB" dirty="0"/>
              <a:t>’</a:t>
            </a:r>
            <a:r>
              <a:rPr lang="en-GB" altLang="ja-JP" dirty="0"/>
              <a:t> </a:t>
            </a:r>
            <a:endParaRPr lang="en-GB" altLang="ja-JP" dirty="0" smtClean="0"/>
          </a:p>
          <a:p>
            <a:pPr>
              <a:buNone/>
            </a:pPr>
            <a:r>
              <a:rPr lang="en-GB" altLang="ja-JP" dirty="0"/>
              <a:t>	</a:t>
            </a:r>
            <a:r>
              <a:rPr lang="en-GB" altLang="ja-JP" dirty="0" smtClean="0"/>
              <a:t>(</a:t>
            </a:r>
            <a:r>
              <a:rPr lang="en-GB" altLang="ja-JP" dirty="0"/>
              <a:t>Erickson, 1986:150).</a:t>
            </a:r>
          </a:p>
          <a:p>
            <a:pPr>
              <a:buNone/>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836712"/>
            <a:ext cx="8229600" cy="4637111"/>
          </a:xfrm>
        </p:spPr>
        <p:txBody>
          <a:bodyPr>
            <a:normAutofit fontScale="32500" lnSpcReduction="20000"/>
          </a:bodyPr>
          <a:lstStyle/>
          <a:p>
            <a:pPr marL="0" indent="0">
              <a:spcBef>
                <a:spcPct val="50000"/>
              </a:spcBef>
              <a:buClr>
                <a:srgbClr val="214D89"/>
              </a:buClr>
              <a:buNone/>
            </a:pPr>
            <a:r>
              <a:rPr lang="en-GB" sz="9800" b="1" dirty="0">
                <a:solidFill>
                  <a:schemeClr val="tx2">
                    <a:lumMod val="75000"/>
                  </a:schemeClr>
                </a:solidFill>
              </a:rPr>
              <a:t>What is multimodal transcription?</a:t>
            </a:r>
          </a:p>
          <a:p>
            <a:pPr marL="0" indent="0">
              <a:spcBef>
                <a:spcPct val="50000"/>
              </a:spcBef>
              <a:buClr>
                <a:srgbClr val="214D89"/>
              </a:buClr>
              <a:buNone/>
            </a:pPr>
            <a:endParaRPr lang="en-GB" dirty="0" smtClean="0"/>
          </a:p>
          <a:p>
            <a:pPr>
              <a:spcBef>
                <a:spcPct val="50000"/>
              </a:spcBef>
              <a:buClr>
                <a:srgbClr val="214D89"/>
              </a:buClr>
              <a:buFontTx/>
              <a:buChar char="•"/>
            </a:pPr>
            <a:r>
              <a:rPr lang="en-GB" sz="6800" dirty="0" smtClean="0">
                <a:latin typeface="+mj-lt"/>
              </a:rPr>
              <a:t>transcript </a:t>
            </a:r>
            <a:r>
              <a:rPr lang="en-GB" sz="6800" dirty="0">
                <a:latin typeface="+mj-lt"/>
              </a:rPr>
              <a:t>is always a distillation of </a:t>
            </a:r>
            <a:r>
              <a:rPr lang="en-GB" sz="6800" dirty="0" smtClean="0">
                <a:latin typeface="+mj-lt"/>
              </a:rPr>
              <a:t>original </a:t>
            </a:r>
            <a:r>
              <a:rPr lang="en-GB" sz="6800" dirty="0">
                <a:latin typeface="+mj-lt"/>
              </a:rPr>
              <a:t>video footage, and therefore a reduction. Is more necessarily better?</a:t>
            </a:r>
          </a:p>
          <a:p>
            <a:pPr>
              <a:spcBef>
                <a:spcPct val="50000"/>
              </a:spcBef>
              <a:buClr>
                <a:srgbClr val="214D89"/>
              </a:buClr>
              <a:buFontTx/>
              <a:buChar char="•"/>
            </a:pPr>
            <a:r>
              <a:rPr lang="en-US" sz="6800" dirty="0" smtClean="0">
                <a:latin typeface="+mj-lt"/>
              </a:rPr>
              <a:t>what </a:t>
            </a:r>
            <a:r>
              <a:rPr lang="en-US" sz="6800" dirty="0">
                <a:latin typeface="+mj-lt"/>
              </a:rPr>
              <a:t>is </a:t>
            </a:r>
            <a:r>
              <a:rPr lang="en-GB" sz="6800" dirty="0">
                <a:latin typeface="+mj-lt"/>
              </a:rPr>
              <a:t>and what is not re-presented? </a:t>
            </a:r>
            <a:endParaRPr lang="en-GB" sz="6800" dirty="0" smtClean="0">
              <a:latin typeface="+mj-lt"/>
            </a:endParaRPr>
          </a:p>
          <a:p>
            <a:pPr>
              <a:spcBef>
                <a:spcPct val="50000"/>
              </a:spcBef>
              <a:buClr>
                <a:srgbClr val="214D89"/>
              </a:buClr>
              <a:buFontTx/>
              <a:buChar char="•"/>
            </a:pPr>
            <a:r>
              <a:rPr lang="en-GB" sz="6800" dirty="0" smtClean="0">
                <a:latin typeface="+mj-lt"/>
              </a:rPr>
              <a:t>which </a:t>
            </a:r>
            <a:r>
              <a:rPr lang="en-GB" sz="6800" dirty="0">
                <a:latin typeface="+mj-lt"/>
              </a:rPr>
              <a:t>modes of communication and which participants are included and excluded?</a:t>
            </a:r>
          </a:p>
          <a:p>
            <a:pPr>
              <a:spcBef>
                <a:spcPct val="50000"/>
              </a:spcBef>
              <a:buClr>
                <a:srgbClr val="214D89"/>
              </a:buClr>
              <a:buFontTx/>
              <a:buChar char="•"/>
            </a:pPr>
            <a:r>
              <a:rPr lang="en-GB" sz="6800" dirty="0" smtClean="0">
                <a:latin typeface="+mj-lt"/>
              </a:rPr>
              <a:t>what </a:t>
            </a:r>
            <a:r>
              <a:rPr lang="en-GB" sz="6800" dirty="0">
                <a:latin typeface="+mj-lt"/>
              </a:rPr>
              <a:t>is foregrounded in the </a:t>
            </a:r>
            <a:r>
              <a:rPr lang="en-GB" sz="6800" dirty="0" smtClean="0">
                <a:latin typeface="+mj-lt"/>
              </a:rPr>
              <a:t>transcript and why? </a:t>
            </a:r>
          </a:p>
          <a:p>
            <a:pPr>
              <a:spcBef>
                <a:spcPct val="50000"/>
              </a:spcBef>
              <a:buClr>
                <a:srgbClr val="214D89"/>
              </a:buClr>
              <a:buFontTx/>
              <a:buChar char="•"/>
            </a:pPr>
            <a:r>
              <a:rPr lang="en-GB" sz="6800" dirty="0" smtClean="0">
                <a:latin typeface="+mj-lt"/>
              </a:rPr>
              <a:t>which </a:t>
            </a:r>
            <a:r>
              <a:rPr lang="en-GB" sz="6800" dirty="0">
                <a:latin typeface="+mj-lt"/>
              </a:rPr>
              <a:t>participants, features and modes are made salient and which ones are </a:t>
            </a:r>
            <a:r>
              <a:rPr lang="en-GB" sz="6800" dirty="0" smtClean="0">
                <a:latin typeface="+mj-lt"/>
              </a:rPr>
              <a:t>placed in the background?</a:t>
            </a:r>
          </a:p>
          <a:p>
            <a:pPr>
              <a:spcBef>
                <a:spcPct val="50000"/>
              </a:spcBef>
              <a:buClr>
                <a:srgbClr val="214D89"/>
              </a:buClr>
              <a:buFontTx/>
              <a:buChar char="•"/>
            </a:pPr>
            <a:r>
              <a:rPr lang="en-GB" sz="6800" dirty="0">
                <a:latin typeface="+mj-lt"/>
              </a:rPr>
              <a:t>b</a:t>
            </a:r>
            <a:r>
              <a:rPr lang="en-GB" sz="6800" dirty="0" smtClean="0">
                <a:latin typeface="+mj-lt"/>
              </a:rPr>
              <a:t>alance between accurate notation and clear, legible description for the reader</a:t>
            </a:r>
            <a:endParaRPr lang="en-GB" sz="6800" dirty="0">
              <a:latin typeface="+mj-lt"/>
            </a:endParaRPr>
          </a:p>
          <a:p>
            <a:pPr>
              <a:buNone/>
            </a:pPr>
            <a:endParaRPr lang="en-GB" dirty="0">
              <a:latin typeface="+mj-lt"/>
            </a:endParaRPr>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70000" lnSpcReduction="20000"/>
          </a:bodyPr>
          <a:lstStyle/>
          <a:p>
            <a:pPr marL="0" indent="0">
              <a:buNone/>
            </a:pPr>
            <a:r>
              <a:rPr lang="en-GB" sz="4500" b="1" dirty="0">
                <a:solidFill>
                  <a:schemeClr val="tx2">
                    <a:lumMod val="75000"/>
                  </a:schemeClr>
                </a:solidFill>
              </a:rPr>
              <a:t>What is multimodal transcription?</a:t>
            </a:r>
          </a:p>
          <a:p>
            <a:pPr marL="0" indent="0">
              <a:buNone/>
            </a:pPr>
            <a:endParaRPr lang="en-GB" dirty="0" smtClean="0"/>
          </a:p>
          <a:p>
            <a:pPr>
              <a:buFontTx/>
              <a:buChar char="•"/>
            </a:pPr>
            <a:r>
              <a:rPr lang="en-GB" sz="3400" dirty="0" smtClean="0"/>
              <a:t>graphic </a:t>
            </a:r>
            <a:r>
              <a:rPr lang="en-GB" sz="3400" dirty="0"/>
              <a:t>re-presentation is </a:t>
            </a:r>
            <a:r>
              <a:rPr lang="en-GB" sz="3400" dirty="0" smtClean="0"/>
              <a:t>not </a:t>
            </a:r>
            <a:r>
              <a:rPr lang="en-GB" sz="3400" dirty="0"/>
              <a:t>a </a:t>
            </a:r>
            <a:r>
              <a:rPr lang="ja-JP" altLang="en-GB" sz="3400" dirty="0"/>
              <a:t>‘</a:t>
            </a:r>
            <a:r>
              <a:rPr lang="en-GB" altLang="ja-JP" sz="3400" dirty="0"/>
              <a:t>replica</a:t>
            </a:r>
            <a:r>
              <a:rPr lang="ja-JP" altLang="en-GB" sz="3400" dirty="0"/>
              <a:t>’</a:t>
            </a:r>
            <a:r>
              <a:rPr lang="en-GB" altLang="ja-JP" sz="3400" dirty="0"/>
              <a:t> of reality, </a:t>
            </a:r>
            <a:r>
              <a:rPr lang="en-GB" altLang="ja-JP" sz="3400" dirty="0" smtClean="0"/>
              <a:t>nor does it ‘mirror</a:t>
            </a:r>
            <a:r>
              <a:rPr lang="ja-JP" altLang="en-GB" sz="3400" dirty="0" smtClean="0"/>
              <a:t>’</a:t>
            </a:r>
            <a:r>
              <a:rPr lang="en-GB" altLang="ja-JP" sz="3400" dirty="0" smtClean="0"/>
              <a:t>reality and it is always more than </a:t>
            </a:r>
            <a:r>
              <a:rPr lang="ja-JP" altLang="en-GB" sz="3400" dirty="0"/>
              <a:t>‘</a:t>
            </a:r>
            <a:r>
              <a:rPr lang="en-GB" altLang="ja-JP" sz="3400" dirty="0" smtClean="0"/>
              <a:t>description’</a:t>
            </a:r>
          </a:p>
          <a:p>
            <a:pPr>
              <a:buFontTx/>
              <a:buChar char="•"/>
            </a:pPr>
            <a:r>
              <a:rPr lang="en-GB" altLang="ja-JP" sz="3400" dirty="0"/>
              <a:t>t</a:t>
            </a:r>
            <a:r>
              <a:rPr lang="en-GB" altLang="ja-JP" sz="3400" dirty="0" smtClean="0"/>
              <a:t>he ‘meaning’ </a:t>
            </a:r>
            <a:r>
              <a:rPr lang="en-GB" altLang="ja-JP" sz="3400" dirty="0"/>
              <a:t>is </a:t>
            </a:r>
            <a:r>
              <a:rPr lang="en-GB" altLang="ja-JP" sz="3400" dirty="0" smtClean="0"/>
              <a:t>dependent on the </a:t>
            </a:r>
            <a:r>
              <a:rPr lang="en-GB" altLang="ja-JP" sz="3400" dirty="0"/>
              <a:t>researcher </a:t>
            </a:r>
            <a:r>
              <a:rPr lang="en-GB" altLang="ja-JP" sz="3400" dirty="0" smtClean="0"/>
              <a:t>and on the reader</a:t>
            </a:r>
            <a:r>
              <a:rPr lang="ja-JP" altLang="en-GB" sz="3400" dirty="0" smtClean="0"/>
              <a:t>’</a:t>
            </a:r>
            <a:r>
              <a:rPr lang="en-GB" altLang="ja-JP" sz="3400" dirty="0" smtClean="0"/>
              <a:t>- it </a:t>
            </a:r>
            <a:r>
              <a:rPr lang="en-GB" altLang="ja-JP" sz="3400" dirty="0"/>
              <a:t>is a </a:t>
            </a:r>
            <a:r>
              <a:rPr lang="en-GB" altLang="ja-JP" sz="3400" i="1" dirty="0"/>
              <a:t>deliberately reshaped representation </a:t>
            </a:r>
            <a:endParaRPr lang="en-GB" altLang="ja-JP" sz="3400" i="1" dirty="0" smtClean="0"/>
          </a:p>
          <a:p>
            <a:pPr>
              <a:buFontTx/>
              <a:buChar char="•"/>
            </a:pPr>
            <a:r>
              <a:rPr lang="en-GB" altLang="ja-JP" sz="3400" dirty="0"/>
              <a:t>b</a:t>
            </a:r>
            <a:r>
              <a:rPr lang="en-GB" altLang="ja-JP" sz="3400" dirty="0" smtClean="0"/>
              <a:t>y re-configuring/ transducing across modes, </a:t>
            </a:r>
            <a:r>
              <a:rPr lang="en-GB" altLang="ja-JP" sz="3400" dirty="0"/>
              <a:t>the researcher gives meaning to the world, drawing attention to some elements and </a:t>
            </a:r>
            <a:r>
              <a:rPr lang="en-GB" altLang="ja-JP" sz="3400" dirty="0" err="1"/>
              <a:t>backgrounding</a:t>
            </a:r>
            <a:r>
              <a:rPr lang="en-GB" altLang="ja-JP" sz="3400" dirty="0"/>
              <a:t> others</a:t>
            </a:r>
          </a:p>
          <a:p>
            <a:pPr>
              <a:buFontTx/>
              <a:buChar char="•"/>
            </a:pPr>
            <a:r>
              <a:rPr lang="en-GB" sz="3400" dirty="0" smtClean="0"/>
              <a:t>rhetorically</a:t>
            </a:r>
            <a:r>
              <a:rPr lang="en-GB" sz="3400" dirty="0"/>
              <a:t>, there is a thesis to be developed and an</a:t>
            </a:r>
            <a:r>
              <a:rPr lang="en-GB" sz="3400" dirty="0">
                <a:solidFill>
                  <a:srgbClr val="0000FF"/>
                </a:solidFill>
              </a:rPr>
              <a:t> </a:t>
            </a:r>
            <a:r>
              <a:rPr lang="en-GB" sz="3400" dirty="0"/>
              <a:t>audience to be convinced. This is not distortion, but the process of making </a:t>
            </a:r>
            <a:r>
              <a:rPr lang="en-GB" sz="3400" dirty="0" smtClean="0"/>
              <a:t>‘information’ into ‘data’</a:t>
            </a:r>
            <a:endParaRPr lang="en-GB" sz="3400" dirty="0"/>
          </a:p>
          <a:p>
            <a:pPr>
              <a:buFontTx/>
              <a:buChar char="•"/>
            </a:pPr>
            <a:endParaRPr lang="en-GB"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lstStyle/>
          <a:p>
            <a:pPr marL="0" indent="0">
              <a:buNone/>
            </a:pPr>
            <a:r>
              <a:rPr lang="en-GB" b="1" dirty="0" smtClean="0">
                <a:solidFill>
                  <a:schemeClr val="tx2">
                    <a:lumMod val="75000"/>
                  </a:schemeClr>
                </a:solidFill>
              </a:rPr>
              <a:t>Transcription as transduction</a:t>
            </a:r>
          </a:p>
          <a:p>
            <a:r>
              <a:rPr lang="en-GB" sz="2800" dirty="0" smtClean="0"/>
              <a:t>shifts across </a:t>
            </a:r>
            <a:r>
              <a:rPr lang="en-GB" sz="2800" dirty="0"/>
              <a:t>modes in a process of </a:t>
            </a:r>
            <a:r>
              <a:rPr lang="ja-JP" altLang="en-GB" sz="2800" dirty="0"/>
              <a:t>‘</a:t>
            </a:r>
            <a:r>
              <a:rPr lang="en-GB" altLang="ja-JP" sz="2800" dirty="0"/>
              <a:t>transduction’ (Kress, 1997</a:t>
            </a:r>
            <a:r>
              <a:rPr lang="en-GB" altLang="ja-JP" sz="2800" dirty="0" smtClean="0"/>
              <a:t>)</a:t>
            </a:r>
          </a:p>
          <a:p>
            <a:r>
              <a:rPr lang="en-GB" altLang="ja-JP" sz="2800" dirty="0" smtClean="0"/>
              <a:t>when meanings </a:t>
            </a:r>
            <a:r>
              <a:rPr lang="ja-JP" altLang="en-GB" sz="2800" dirty="0" smtClean="0"/>
              <a:t>‘</a:t>
            </a:r>
            <a:r>
              <a:rPr lang="en-GB" altLang="ja-JP" sz="2800" dirty="0" smtClean="0"/>
              <a:t>travel across modes</a:t>
            </a:r>
            <a:r>
              <a:rPr lang="ja-JP" altLang="en-GB" sz="2800" dirty="0" smtClean="0"/>
              <a:t>’</a:t>
            </a:r>
            <a:r>
              <a:rPr lang="en-GB" altLang="ja-JP" sz="2800" dirty="0" smtClean="0"/>
              <a:t> there are </a:t>
            </a:r>
            <a:r>
              <a:rPr lang="en-US" altLang="en-US" sz="2800" dirty="0" smtClean="0"/>
              <a:t>‘</a:t>
            </a:r>
            <a:r>
              <a:rPr lang="en-US" altLang="ja-JP" sz="2800" dirty="0" smtClean="0"/>
              <a:t>affective, cognitive and semiotic consequences</a:t>
            </a:r>
            <a:r>
              <a:rPr lang="en-US" altLang="en-US" sz="2800" dirty="0" smtClean="0"/>
              <a:t>’</a:t>
            </a:r>
            <a:r>
              <a:rPr lang="en-US" altLang="ja-JP" sz="2800" dirty="0" smtClean="0"/>
              <a:t> (Newfield, 1999)</a:t>
            </a:r>
          </a:p>
          <a:p>
            <a:r>
              <a:rPr lang="en-US" altLang="en-US" sz="2800" dirty="0"/>
              <a:t>p</a:t>
            </a:r>
            <a:r>
              <a:rPr lang="en-US" altLang="en-US" sz="2800" dirty="0" smtClean="0"/>
              <a:t>rocesses of ‘</a:t>
            </a:r>
            <a:r>
              <a:rPr lang="en-US" altLang="en-US" sz="2800" dirty="0" err="1" smtClean="0"/>
              <a:t>t</a:t>
            </a:r>
            <a:r>
              <a:rPr lang="en-US" altLang="ja-JP" sz="2800" dirty="0" err="1" smtClean="0"/>
              <a:t>ransmodal</a:t>
            </a:r>
            <a:r>
              <a:rPr lang="en-US" altLang="ja-JP" sz="2800" dirty="0" smtClean="0"/>
              <a:t> </a:t>
            </a:r>
            <a:r>
              <a:rPr lang="en-US" altLang="ja-JP" sz="2800" dirty="0"/>
              <a:t>redesign</a:t>
            </a:r>
            <a:r>
              <a:rPr lang="en-US" altLang="en-US" sz="2800" dirty="0"/>
              <a:t>’</a:t>
            </a:r>
            <a:r>
              <a:rPr lang="en-US" altLang="ja-JP" sz="2800" dirty="0"/>
              <a:t> (</a:t>
            </a:r>
            <a:r>
              <a:rPr lang="en-US" altLang="ja-JP" sz="2800" dirty="0" err="1"/>
              <a:t>Mavers</a:t>
            </a:r>
            <a:r>
              <a:rPr lang="en-US" altLang="ja-JP" sz="2800" dirty="0"/>
              <a:t>, 2011)</a:t>
            </a:r>
            <a:endParaRPr lang="en-US" sz="2800" dirty="0"/>
          </a:p>
          <a:p>
            <a:endParaRPr lang="en-US" altLang="ja-JP" dirty="0" smtClean="0"/>
          </a:p>
          <a:p>
            <a:endParaRPr lang="en-GB" b="1"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val="0"/>
              </a:ext>
            </a:extLst>
          </a:blip>
          <a:srcRect b="37379"/>
          <a:stretch/>
        </p:blipFill>
        <p:spPr bwMode="auto">
          <a:xfrm>
            <a:off x="1547664" y="692696"/>
            <a:ext cx="6480720" cy="5688632"/>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0371388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r>
              <a:rPr lang="en-GB" dirty="0">
                <a:solidFill>
                  <a:schemeClr val="tx1"/>
                </a:solidFill>
              </a:rPr>
              <a:t>Image removed</a:t>
            </a:r>
            <a:br>
              <a:rPr lang="en-GB" dirty="0">
                <a:solidFill>
                  <a:schemeClr val="tx1"/>
                </a:solidFill>
              </a:rPr>
            </a:br>
            <a:r>
              <a:rPr lang="en-GB" dirty="0">
                <a:solidFill>
                  <a:schemeClr val="tx1"/>
                </a:solidFill>
              </a:rPr>
              <a:t>of child </a:t>
            </a:r>
            <a:r>
              <a:rPr lang="en-GB" dirty="0" smtClean="0">
                <a:solidFill>
                  <a:schemeClr val="tx1"/>
                </a:solidFill>
              </a:rPr>
              <a:t>reading with father</a:t>
            </a:r>
            <a:endParaRPr lang="en-GB" dirty="0">
              <a:solidFill>
                <a:schemeClr val="tx1"/>
              </a:solidFill>
            </a:endParaRPr>
          </a:p>
        </p:txBody>
      </p:sp>
    </p:spTree>
    <p:extLst>
      <p:ext uri="{BB962C8B-B14F-4D97-AF65-F5344CB8AC3E}">
        <p14:creationId xmlns:p14="http://schemas.microsoft.com/office/powerpoint/2010/main" val="3786214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sz="half" idx="4294967295"/>
          </p:nvPr>
        </p:nvSpPr>
        <p:spPr>
          <a:xfrm>
            <a:off x="228600" y="152400"/>
            <a:ext cx="4037013" cy="6478588"/>
          </a:xfrm>
        </p:spPr>
        <p:txBody>
          <a:bodyPr/>
          <a:lstStyle/>
          <a:p>
            <a:pPr>
              <a:buFont typeface="Arial" charset="0"/>
              <a:buNone/>
            </a:pPr>
            <a:endParaRPr lang="en-GB" sz="900" dirty="0"/>
          </a:p>
          <a:p>
            <a:pPr marL="0" indent="0">
              <a:buNone/>
            </a:pPr>
            <a:r>
              <a:rPr lang="en-GB" sz="2400" b="1" dirty="0"/>
              <a:t>Ed: </a:t>
            </a:r>
            <a:r>
              <a:rPr lang="en-GB" sz="2400" dirty="0"/>
              <a:t>Poppy ran into a bridge</a:t>
            </a:r>
          </a:p>
          <a:p>
            <a:pPr marL="0" indent="0">
              <a:buNone/>
            </a:pPr>
            <a:r>
              <a:rPr lang="en-GB" sz="2400" b="1" dirty="0"/>
              <a:t>Dad: </a:t>
            </a:r>
            <a:r>
              <a:rPr lang="en-GB" sz="2400" dirty="0"/>
              <a:t>is that into (</a:t>
            </a:r>
            <a:r>
              <a:rPr lang="en-GB" sz="2400" i="1" dirty="0"/>
              <a:t>points to word</a:t>
            </a:r>
            <a:r>
              <a:rPr lang="en-GB" sz="2400" dirty="0"/>
              <a:t>) what does that say?</a:t>
            </a:r>
          </a:p>
          <a:p>
            <a:pPr marL="0" indent="0">
              <a:buNone/>
            </a:pPr>
            <a:r>
              <a:rPr lang="en-GB" sz="2400" b="1" dirty="0"/>
              <a:t>Ed: </a:t>
            </a:r>
            <a:r>
              <a:rPr lang="en-GB" sz="2400" dirty="0"/>
              <a:t>(</a:t>
            </a:r>
            <a:r>
              <a:rPr lang="en-GB" sz="2400" i="1" dirty="0"/>
              <a:t>points to word</a:t>
            </a:r>
            <a:r>
              <a:rPr lang="en-GB" sz="2400" dirty="0"/>
              <a:t>) onto</a:t>
            </a:r>
          </a:p>
          <a:p>
            <a:pPr marL="0" indent="0">
              <a:buNone/>
            </a:pPr>
            <a:r>
              <a:rPr lang="en-GB" sz="2400" b="1" dirty="0"/>
              <a:t>Dad: </a:t>
            </a:r>
            <a:r>
              <a:rPr lang="en-GB" sz="2400" dirty="0"/>
              <a:t>onto?</a:t>
            </a:r>
          </a:p>
          <a:p>
            <a:pPr marL="0" indent="0">
              <a:buNone/>
            </a:pPr>
            <a:r>
              <a:rPr lang="en-GB" sz="2400" b="1" dirty="0"/>
              <a:t>Ed: </a:t>
            </a:r>
            <a:r>
              <a:rPr lang="en-GB" sz="2400" dirty="0"/>
              <a:t>onto a bridge</a:t>
            </a:r>
          </a:p>
          <a:p>
            <a:pPr marL="0" indent="0">
              <a:buNone/>
            </a:pPr>
            <a:r>
              <a:rPr lang="en-GB" sz="2400" b="1" dirty="0"/>
              <a:t>Dad: </a:t>
            </a:r>
            <a:r>
              <a:rPr lang="en-GB" sz="2400" dirty="0"/>
              <a:t>brilliant (.) excellent</a:t>
            </a:r>
          </a:p>
          <a:p>
            <a:pPr marL="0" indent="0">
              <a:buNone/>
            </a:pPr>
            <a:r>
              <a:rPr lang="en-GB" sz="2400" b="1" dirty="0"/>
              <a:t>Ed: </a:t>
            </a:r>
            <a:r>
              <a:rPr lang="en-GB" sz="2400" dirty="0"/>
              <a:t>(</a:t>
            </a:r>
            <a:r>
              <a:rPr lang="en-GB" sz="2400" i="1" dirty="0"/>
              <a:t>gazes at and then points to pic.</a:t>
            </a:r>
            <a:r>
              <a:rPr lang="en-GB" sz="2400" dirty="0"/>
              <a:t>) the (?) is on the bridge so it’s </a:t>
            </a:r>
            <a:r>
              <a:rPr lang="en-GB" sz="2400" u="sng" dirty="0"/>
              <a:t>in</a:t>
            </a:r>
            <a:r>
              <a:rPr lang="en-GB" sz="2400" dirty="0"/>
              <a:t>to</a:t>
            </a:r>
          </a:p>
          <a:p>
            <a:pPr marL="0" indent="0">
              <a:buNone/>
            </a:pPr>
            <a:r>
              <a:rPr lang="en-GB" sz="2400" b="1" dirty="0"/>
              <a:t>Dad: </a:t>
            </a:r>
            <a:r>
              <a:rPr lang="en-GB" sz="2400" dirty="0"/>
              <a:t>although it’s running into it, the word there (</a:t>
            </a:r>
            <a:r>
              <a:rPr lang="en-GB" sz="2400" i="1" dirty="0"/>
              <a:t>points to word</a:t>
            </a:r>
            <a:r>
              <a:rPr lang="en-GB" sz="2400" dirty="0"/>
              <a:t>) actually says </a:t>
            </a:r>
            <a:r>
              <a:rPr lang="en-GB" sz="2400" u="sng" dirty="0"/>
              <a:t>on</a:t>
            </a:r>
            <a:r>
              <a:rPr lang="en-GB" sz="2400" dirty="0"/>
              <a:t>to (</a:t>
            </a:r>
            <a:r>
              <a:rPr lang="en-GB" sz="2400" i="1" dirty="0"/>
              <a:t>points</a:t>
            </a:r>
            <a:r>
              <a:rPr lang="en-GB" sz="2400" dirty="0"/>
              <a:t>) look </a:t>
            </a:r>
            <a:r>
              <a:rPr lang="en-GB" sz="2400" u="sng" dirty="0"/>
              <a:t>on</a:t>
            </a:r>
          </a:p>
          <a:p>
            <a:pPr>
              <a:buFont typeface="Wingdings" pitchFamily="2" charset="2"/>
              <a:buChar char="v"/>
            </a:pPr>
            <a:endParaRPr lang="en-US" sz="2400" dirty="0"/>
          </a:p>
        </p:txBody>
      </p:sp>
      <p:sp>
        <p:nvSpPr>
          <p:cNvPr id="2" name="Rectangle 1"/>
          <p:cNvSpPr/>
          <p:nvPr/>
        </p:nvSpPr>
        <p:spPr>
          <a:xfrm>
            <a:off x="5953124" y="3105835"/>
            <a:ext cx="2104232" cy="646331"/>
          </a:xfrm>
          <a:prstGeom prst="rect">
            <a:avLst/>
          </a:prstGeom>
        </p:spPr>
        <p:txBody>
          <a:bodyPr wrap="square">
            <a:spAutoFit/>
          </a:bodyPr>
          <a:lstStyle/>
          <a:p>
            <a:r>
              <a:rPr lang="en-GB" dirty="0" smtClean="0"/>
              <a:t>Images </a:t>
            </a:r>
            <a:r>
              <a:rPr lang="en-GB" dirty="0"/>
              <a:t>removed</a:t>
            </a:r>
            <a:br>
              <a:rPr lang="en-GB" dirty="0"/>
            </a:br>
            <a:r>
              <a:rPr lang="en-GB" dirty="0"/>
              <a:t>of child </a:t>
            </a:r>
            <a:r>
              <a:rPr lang="en-GB" dirty="0" smtClean="0"/>
              <a:t>reading </a:t>
            </a:r>
            <a:endParaRPr lang="en-GB" dirty="0"/>
          </a:p>
        </p:txBody>
      </p:sp>
    </p:spTree>
    <p:extLst>
      <p:ext uri="{BB962C8B-B14F-4D97-AF65-F5344CB8AC3E}">
        <p14:creationId xmlns:p14="http://schemas.microsoft.com/office/powerpoint/2010/main" val="2271971098"/>
      </p:ext>
    </p:extLst>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548680"/>
            <a:ext cx="8229600" cy="5213175"/>
          </a:xfrm>
        </p:spPr>
        <p:txBody>
          <a:bodyPr>
            <a:normAutofit fontScale="92500" lnSpcReduction="20000"/>
          </a:bodyPr>
          <a:lstStyle/>
          <a:p>
            <a:pPr marL="0" indent="0">
              <a:buNone/>
            </a:pPr>
            <a:r>
              <a:rPr lang="en-GB" b="1" dirty="0" smtClean="0">
                <a:solidFill>
                  <a:schemeClr val="tx2">
                    <a:lumMod val="75000"/>
                  </a:schemeClr>
                </a:solidFill>
              </a:rPr>
              <a:t>Steps in transcription process</a:t>
            </a:r>
          </a:p>
          <a:p>
            <a:pPr marL="0" indent="0">
              <a:buNone/>
            </a:pPr>
            <a:endParaRPr lang="en-GB" sz="2400" dirty="0"/>
          </a:p>
          <a:p>
            <a:pPr marL="0" indent="0">
              <a:buNone/>
            </a:pPr>
            <a:r>
              <a:rPr lang="en-GB" sz="2400" dirty="0" smtClean="0"/>
              <a:t>Define focus and purpose </a:t>
            </a:r>
          </a:p>
          <a:p>
            <a:pPr marL="0" indent="0">
              <a:buNone/>
            </a:pPr>
            <a:r>
              <a:rPr lang="en-GB" sz="2400" dirty="0"/>
              <a:t>	</a:t>
            </a:r>
            <a:r>
              <a:rPr lang="en-GB" sz="2400" dirty="0" smtClean="0"/>
              <a:t>&gt; define questions, framing and rhetorical context </a:t>
            </a:r>
          </a:p>
          <a:p>
            <a:pPr marL="0" indent="0">
              <a:buNone/>
            </a:pPr>
            <a:r>
              <a:rPr lang="en-GB" sz="2400" dirty="0"/>
              <a:t>	</a:t>
            </a:r>
            <a:r>
              <a:rPr lang="en-GB" sz="2400" dirty="0" smtClean="0"/>
              <a:t>&gt; select episode </a:t>
            </a:r>
          </a:p>
          <a:p>
            <a:pPr marL="0" indent="0">
              <a:buNone/>
            </a:pPr>
            <a:r>
              <a:rPr lang="en-GB" sz="2400" dirty="0" smtClean="0"/>
              <a:t>Design transcript </a:t>
            </a:r>
          </a:p>
          <a:p>
            <a:pPr marL="0" indent="0">
              <a:buNone/>
            </a:pPr>
            <a:r>
              <a:rPr lang="en-GB" sz="2400" dirty="0"/>
              <a:t>	</a:t>
            </a:r>
            <a:r>
              <a:rPr lang="en-GB" sz="2400" dirty="0" smtClean="0"/>
              <a:t>&gt; create template (tabular; horizontal; visual; time line?)</a:t>
            </a:r>
          </a:p>
          <a:p>
            <a:pPr marL="0" indent="0">
              <a:buNone/>
            </a:pPr>
            <a:r>
              <a:rPr lang="en-GB" sz="2400" dirty="0"/>
              <a:t>	</a:t>
            </a:r>
            <a:r>
              <a:rPr lang="en-GB" sz="2400" dirty="0" smtClean="0"/>
              <a:t>&gt; transcription conventions and improvisation</a:t>
            </a:r>
          </a:p>
          <a:p>
            <a:pPr marL="0" indent="0">
              <a:buNone/>
            </a:pPr>
            <a:r>
              <a:rPr lang="en-GB" sz="2400" dirty="0"/>
              <a:t>	</a:t>
            </a:r>
            <a:r>
              <a:rPr lang="en-GB" sz="2400" dirty="0" smtClean="0"/>
              <a:t>&gt; complete template</a:t>
            </a:r>
          </a:p>
          <a:p>
            <a:pPr marL="0" indent="0">
              <a:buNone/>
            </a:pPr>
            <a:r>
              <a:rPr lang="en-GB" sz="2400" dirty="0" smtClean="0"/>
              <a:t>Refine transcript</a:t>
            </a:r>
          </a:p>
          <a:p>
            <a:pPr marL="0" indent="0">
              <a:buNone/>
            </a:pPr>
            <a:r>
              <a:rPr lang="en-GB" sz="2400" dirty="0"/>
              <a:t>	</a:t>
            </a:r>
            <a:r>
              <a:rPr lang="en-GB" sz="2400" dirty="0" smtClean="0"/>
              <a:t>&gt; annotate transcript</a:t>
            </a:r>
          </a:p>
          <a:p>
            <a:pPr marL="0" indent="0">
              <a:buNone/>
            </a:pPr>
            <a:r>
              <a:rPr lang="en-GB" sz="2400" dirty="0"/>
              <a:t>	</a:t>
            </a:r>
            <a:r>
              <a:rPr lang="en-GB" sz="2400" dirty="0" smtClean="0"/>
              <a:t>&gt; amend transcript</a:t>
            </a:r>
          </a:p>
          <a:p>
            <a:pPr marL="0" indent="0">
              <a:buNone/>
            </a:pPr>
            <a:r>
              <a:rPr lang="en-GB" sz="2400" dirty="0"/>
              <a:t>	</a:t>
            </a:r>
            <a:r>
              <a:rPr lang="en-GB" sz="2400" dirty="0" smtClean="0"/>
              <a:t>&gt; recount transcript (describe what happens; key features)</a:t>
            </a:r>
          </a:p>
          <a:p>
            <a:pPr marL="0" indent="0">
              <a:buNone/>
            </a:pPr>
            <a:r>
              <a:rPr lang="en-GB" sz="2400" dirty="0" smtClean="0"/>
              <a:t>Draw conclusions</a:t>
            </a:r>
          </a:p>
          <a:p>
            <a:pPr marL="0" indent="0">
              <a:buNone/>
            </a:pPr>
            <a:r>
              <a:rPr lang="en-GB" sz="2400" dirty="0"/>
              <a:t>	</a:t>
            </a:r>
            <a:r>
              <a:rPr lang="en-GB" sz="2400" dirty="0" smtClean="0"/>
              <a:t> &gt; address RQs; connect with previous research and theory</a:t>
            </a:r>
            <a:endParaRPr lang="en-GB" sz="2400"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17724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021288"/>
            <a:ext cx="8064896" cy="836712"/>
          </a:xfrm>
        </p:spPr>
        <p:txBody>
          <a:bodyPr>
            <a:normAutofit/>
          </a:bodyPr>
          <a:lstStyle/>
          <a:p>
            <a:pPr algn="r"/>
            <a:r>
              <a:rPr lang="en-GB" sz="2000" b="1" dirty="0" smtClean="0">
                <a:solidFill>
                  <a:schemeClr val="tx2">
                    <a:lumMod val="50000"/>
                  </a:schemeClr>
                </a:solidFill>
                <a:latin typeface="Calibri" pitchFamily="34" charset="0"/>
                <a:ea typeface="Calibri" pitchFamily="34" charset="0"/>
                <a:cs typeface="Times New Roman" pitchFamily="18" charset="0"/>
              </a:rPr>
              <a:t>MODE</a:t>
            </a:r>
            <a:r>
              <a:rPr lang="en-GB" sz="2000" b="1" dirty="0" smtClean="0">
                <a:latin typeface="Calibri" pitchFamily="34" charset="0"/>
                <a:ea typeface="Calibri" pitchFamily="34" charset="0"/>
                <a:cs typeface="Times New Roman" pitchFamily="18" charset="0"/>
              </a:rPr>
              <a:t> </a:t>
            </a:r>
            <a:r>
              <a:rPr lang="en-GB" sz="2000" b="1" dirty="0" smtClean="0">
                <a:solidFill>
                  <a:schemeClr val="accent1">
                    <a:lumMod val="50000"/>
                  </a:schemeClr>
                </a:solidFill>
                <a:latin typeface="Calibri" pitchFamily="34" charset="0"/>
                <a:ea typeface="Calibri" pitchFamily="34" charset="0"/>
                <a:cs typeface="Times New Roman" pitchFamily="18" charset="0"/>
              </a:rPr>
              <a:t>multimodal methodologies</a:t>
            </a:r>
            <a:r>
              <a:rPr lang="en-GB" sz="1400" dirty="0" smtClean="0">
                <a:latin typeface="Calibri" pitchFamily="34" charset="0"/>
                <a:ea typeface="Calibri" pitchFamily="34" charset="0"/>
                <a:cs typeface="Times New Roman" pitchFamily="18" charset="0"/>
              </a:rPr>
              <a:t/>
            </a:r>
            <a:br>
              <a:rPr lang="en-GB" sz="1400" dirty="0" smtClean="0">
                <a:latin typeface="Calibri" pitchFamily="34" charset="0"/>
                <a:ea typeface="Calibri" pitchFamily="34" charset="0"/>
                <a:cs typeface="Times New Roman" pitchFamily="18" charset="0"/>
              </a:rPr>
            </a:br>
            <a:r>
              <a:rPr lang="en-GB" sz="1400" dirty="0" smtClean="0">
                <a:solidFill>
                  <a:schemeClr val="accent1">
                    <a:lumMod val="50000"/>
                  </a:schemeClr>
                </a:solidFill>
                <a:latin typeface="Calibri" pitchFamily="34" charset="0"/>
                <a:ea typeface="Calibri" pitchFamily="34" charset="0"/>
                <a:cs typeface="Times New Roman" pitchFamily="18" charset="0"/>
              </a:rPr>
              <a:t>FOR RESEARCHING DIGITAL DATA AND ENVIRONMENTS</a:t>
            </a:r>
            <a:endParaRPr lang="en-GB" sz="1400" dirty="0">
              <a:solidFill>
                <a:schemeClr val="accent1">
                  <a:lumMod val="50000"/>
                </a:schemeClr>
              </a:solidFill>
            </a:endParaRPr>
          </a:p>
        </p:txBody>
      </p:sp>
      <p:sp>
        <p:nvSpPr>
          <p:cNvPr id="3" name="Content Placeholder 2"/>
          <p:cNvSpPr>
            <a:spLocks noGrp="1"/>
          </p:cNvSpPr>
          <p:nvPr>
            <p:ph idx="1"/>
          </p:nvPr>
        </p:nvSpPr>
        <p:spPr>
          <a:xfrm>
            <a:off x="467544" y="1268760"/>
            <a:ext cx="8229600" cy="4205063"/>
          </a:xfrm>
        </p:spPr>
        <p:txBody>
          <a:bodyPr>
            <a:normAutofit fontScale="85000" lnSpcReduction="20000"/>
          </a:bodyPr>
          <a:lstStyle/>
          <a:p>
            <a:pPr marL="0" indent="0">
              <a:buNone/>
            </a:pPr>
            <a:r>
              <a:rPr lang="en-GB" sz="3800" b="1" dirty="0" smtClean="0">
                <a:solidFill>
                  <a:schemeClr val="tx2">
                    <a:lumMod val="75000"/>
                  </a:schemeClr>
                </a:solidFill>
              </a:rPr>
              <a:t>Multimodal transcription and reflexivity</a:t>
            </a:r>
            <a:endParaRPr lang="en-GB" sz="3800" b="1" dirty="0">
              <a:solidFill>
                <a:schemeClr val="tx2">
                  <a:lumMod val="75000"/>
                </a:schemeClr>
              </a:solidFill>
            </a:endParaRPr>
          </a:p>
          <a:p>
            <a:pPr marL="0" indent="0">
              <a:buNone/>
            </a:pPr>
            <a:r>
              <a:rPr lang="en-GB" sz="2800" dirty="0" smtClean="0"/>
              <a:t>Researcher’s personal interest and theory drive all stages of the research process, and this has implications </a:t>
            </a:r>
            <a:r>
              <a:rPr lang="en-GB" sz="2800" dirty="0"/>
              <a:t>for methodological and analytical </a:t>
            </a:r>
            <a:r>
              <a:rPr lang="en-GB" sz="2800" dirty="0" smtClean="0"/>
              <a:t>reflexivity: </a:t>
            </a:r>
          </a:p>
          <a:p>
            <a:pPr marL="0" indent="0">
              <a:buNone/>
            </a:pPr>
            <a:endParaRPr lang="en-GB" sz="2800" dirty="0" smtClean="0"/>
          </a:p>
          <a:p>
            <a:r>
              <a:rPr lang="en-GB" sz="2800" dirty="0" smtClean="0"/>
              <a:t>What are </a:t>
            </a:r>
            <a:r>
              <a:rPr lang="en-GB" sz="2800" i="1" dirty="0" smtClean="0"/>
              <a:t>my</a:t>
            </a:r>
            <a:r>
              <a:rPr lang="en-GB" sz="2800" dirty="0" smtClean="0"/>
              <a:t> values? </a:t>
            </a:r>
          </a:p>
          <a:p>
            <a:r>
              <a:rPr lang="en-GB" sz="2800" dirty="0" smtClean="0"/>
              <a:t>Have they changed over the research process? </a:t>
            </a:r>
          </a:p>
          <a:p>
            <a:r>
              <a:rPr lang="en-GB" sz="2800" dirty="0" smtClean="0"/>
              <a:t>What analytical point am I making? </a:t>
            </a:r>
          </a:p>
          <a:p>
            <a:r>
              <a:rPr lang="en-GB" sz="2800" dirty="0" smtClean="0"/>
              <a:t>Why </a:t>
            </a:r>
            <a:r>
              <a:rPr lang="en-GB" sz="2800" dirty="0"/>
              <a:t>do I think this is important? </a:t>
            </a:r>
            <a:endParaRPr lang="en-GB" sz="2800" dirty="0" smtClean="0"/>
          </a:p>
          <a:p>
            <a:r>
              <a:rPr lang="en-GB" sz="2800" dirty="0" smtClean="0"/>
              <a:t>How well does the data support that point? </a:t>
            </a:r>
          </a:p>
          <a:p>
            <a:r>
              <a:rPr lang="en-GB" sz="2800" dirty="0" smtClean="0"/>
              <a:t>How well have I represented the data?</a:t>
            </a:r>
            <a:endParaRPr lang="en-GB" sz="2800" dirty="0"/>
          </a:p>
        </p:txBody>
      </p:sp>
      <p:cxnSp>
        <p:nvCxnSpPr>
          <p:cNvPr id="5" name="Straight Connector 4"/>
          <p:cNvCxnSpPr/>
          <p:nvPr/>
        </p:nvCxnSpPr>
        <p:spPr>
          <a:xfrm flipH="1">
            <a:off x="755576" y="6093296"/>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0580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229600" cy="5184576"/>
          </a:xfrm>
        </p:spPr>
        <p:txBody>
          <a:bodyPr>
            <a:noAutofit/>
          </a:bodyPr>
          <a:lstStyle/>
          <a:p>
            <a:pPr marL="0" indent="0" eaLnBrk="0" hangingPunct="0">
              <a:buNone/>
              <a:tabLst>
                <a:tab pos="2165350" algn="l"/>
              </a:tabLst>
              <a:defRPr/>
            </a:pPr>
            <a:r>
              <a:rPr lang="en-GB" sz="1800" b="1" dirty="0" err="1" smtClean="0">
                <a:cs typeface="Times New Roman" pitchFamily="18" charset="0"/>
              </a:rPr>
              <a:t>Baldry</a:t>
            </a:r>
            <a:r>
              <a:rPr lang="en-GB" sz="1800" b="1" dirty="0" smtClean="0">
                <a:cs typeface="Times New Roman" pitchFamily="18" charset="0"/>
              </a:rPr>
              <a:t>, A. and </a:t>
            </a:r>
            <a:r>
              <a:rPr lang="en-US" sz="1800" b="1" dirty="0" err="1" smtClean="0">
                <a:solidFill>
                  <a:srgbClr val="141413"/>
                </a:solidFill>
                <a:cs typeface="Times New Roman" pitchFamily="18" charset="0"/>
              </a:rPr>
              <a:t>Thibault</a:t>
            </a:r>
            <a:r>
              <a:rPr lang="en-US" sz="1800" b="1" dirty="0" smtClean="0">
                <a:solidFill>
                  <a:srgbClr val="141413"/>
                </a:solidFill>
                <a:cs typeface="Times New Roman" pitchFamily="18" charset="0"/>
              </a:rPr>
              <a:t>, P.J</a:t>
            </a:r>
            <a:r>
              <a:rPr lang="en-US" sz="1800" dirty="0" smtClean="0">
                <a:solidFill>
                  <a:srgbClr val="141413"/>
                </a:solidFill>
                <a:cs typeface="Times New Roman" pitchFamily="18" charset="0"/>
              </a:rPr>
              <a:t>. (2006)</a:t>
            </a:r>
            <a:r>
              <a:rPr lang="en-US" sz="1800" b="1" i="1" dirty="0" smtClean="0">
                <a:cs typeface="Times New Roman" pitchFamily="18" charset="0"/>
              </a:rPr>
              <a:t> </a:t>
            </a:r>
            <a:r>
              <a:rPr lang="en-US" sz="1800" i="1" dirty="0" smtClean="0">
                <a:cs typeface="Times New Roman" pitchFamily="18" charset="0"/>
              </a:rPr>
              <a:t>Multimodal Transcription and Text Analysis: A Multimodal Toolkit and </a:t>
            </a:r>
            <a:r>
              <a:rPr lang="en-US" sz="1800" i="1" dirty="0" err="1" smtClean="0">
                <a:cs typeface="Times New Roman" pitchFamily="18" charset="0"/>
              </a:rPr>
              <a:t>Coursebook</a:t>
            </a:r>
            <a:r>
              <a:rPr lang="en-US" sz="1800" i="1" dirty="0" smtClean="0">
                <a:cs typeface="Times New Roman" pitchFamily="18" charset="0"/>
              </a:rPr>
              <a:t> with Associated On-line Course.</a:t>
            </a:r>
            <a:r>
              <a:rPr lang="en-US" sz="1800" dirty="0" smtClean="0">
                <a:cs typeface="Times New Roman" pitchFamily="18" charset="0"/>
              </a:rPr>
              <a:t> Sheffield: Equinox.</a:t>
            </a:r>
            <a:endParaRPr lang="en-GB" sz="1800" dirty="0" smtClean="0"/>
          </a:p>
          <a:p>
            <a:pPr marL="0" indent="0" eaLnBrk="0" hangingPunct="0">
              <a:buNone/>
              <a:tabLst>
                <a:tab pos="2165350" algn="l"/>
              </a:tabLst>
              <a:defRPr/>
            </a:pPr>
            <a:r>
              <a:rPr lang="en-GB" sz="1800" b="1" dirty="0" err="1" smtClean="0">
                <a:cs typeface="Times New Roman" pitchFamily="18" charset="0"/>
              </a:rPr>
              <a:t>Bezemer</a:t>
            </a:r>
            <a:r>
              <a:rPr lang="en-GB" sz="1800" b="1" dirty="0" smtClean="0">
                <a:cs typeface="Times New Roman" pitchFamily="18" charset="0"/>
              </a:rPr>
              <a:t>, J. </a:t>
            </a:r>
            <a:r>
              <a:rPr lang="en-GB" sz="1800" dirty="0" smtClean="0">
                <a:cs typeface="Times New Roman" pitchFamily="18" charset="0"/>
              </a:rPr>
              <a:t>(forthcoming) How to transcribe multimodal interaction? In C</a:t>
            </a:r>
            <a:r>
              <a:rPr lang="en-US" sz="1800" dirty="0" smtClean="0">
                <a:solidFill>
                  <a:srgbClr val="000000"/>
                </a:solidFill>
                <a:cs typeface="Times New Roman" pitchFamily="18" charset="0"/>
              </a:rPr>
              <a:t>.D. Maier and S. Norris (</a:t>
            </a:r>
            <a:r>
              <a:rPr lang="en-US" sz="1800" dirty="0" err="1" smtClean="0">
                <a:solidFill>
                  <a:srgbClr val="000000"/>
                </a:solidFill>
                <a:cs typeface="Times New Roman" pitchFamily="18" charset="0"/>
              </a:rPr>
              <a:t>eds</a:t>
            </a:r>
            <a:r>
              <a:rPr lang="en-US" sz="1800" dirty="0" smtClean="0">
                <a:solidFill>
                  <a:srgbClr val="000000"/>
                </a:solidFill>
                <a:cs typeface="Times New Roman" pitchFamily="18" charset="0"/>
              </a:rPr>
              <a:t>). </a:t>
            </a:r>
            <a:r>
              <a:rPr lang="en-US" sz="1800" i="1" dirty="0" smtClean="0">
                <a:solidFill>
                  <a:srgbClr val="000000"/>
                </a:solidFill>
                <a:cs typeface="Times New Roman" pitchFamily="18" charset="0"/>
              </a:rPr>
              <a:t>Texts, Images and Interaction: A Reader in Multimodality</a:t>
            </a:r>
            <a:r>
              <a:rPr lang="en-US" sz="1800" dirty="0" smtClean="0">
                <a:solidFill>
                  <a:srgbClr val="000000"/>
                </a:solidFill>
                <a:cs typeface="Times New Roman" pitchFamily="18" charset="0"/>
              </a:rPr>
              <a:t>. Berlin: Mouton de </a:t>
            </a:r>
            <a:r>
              <a:rPr lang="en-US" sz="1800" dirty="0" err="1" smtClean="0">
                <a:solidFill>
                  <a:srgbClr val="000000"/>
                </a:solidFill>
                <a:cs typeface="Times New Roman" pitchFamily="18" charset="0"/>
              </a:rPr>
              <a:t>Gruyter</a:t>
            </a:r>
            <a:r>
              <a:rPr lang="en-US" sz="1800" dirty="0" smtClean="0">
                <a:solidFill>
                  <a:srgbClr val="000000"/>
                </a:solidFill>
                <a:cs typeface="Times New Roman" pitchFamily="18" charset="0"/>
              </a:rPr>
              <a:t>.</a:t>
            </a:r>
            <a:endParaRPr lang="en-GB" sz="1800" dirty="0" smtClean="0"/>
          </a:p>
          <a:p>
            <a:pPr marL="0" indent="0" eaLnBrk="0" hangingPunct="0">
              <a:buNone/>
              <a:tabLst>
                <a:tab pos="2165350" algn="l"/>
              </a:tabLst>
              <a:defRPr/>
            </a:pPr>
            <a:r>
              <a:rPr lang="en-GB" sz="1800" b="1" dirty="0" err="1" smtClean="0">
                <a:cs typeface="Times New Roman" pitchFamily="18" charset="0"/>
              </a:rPr>
              <a:t>Bezemer</a:t>
            </a:r>
            <a:r>
              <a:rPr lang="en-GB" sz="1800" b="1" dirty="0" smtClean="0">
                <a:cs typeface="Times New Roman" pitchFamily="18" charset="0"/>
              </a:rPr>
              <a:t>, J. and </a:t>
            </a:r>
            <a:r>
              <a:rPr lang="en-GB" sz="1800" b="1" dirty="0" err="1" smtClean="0">
                <a:cs typeface="Times New Roman" pitchFamily="18" charset="0"/>
              </a:rPr>
              <a:t>Mavers</a:t>
            </a:r>
            <a:r>
              <a:rPr lang="en-GB" sz="1800" b="1" dirty="0" smtClean="0">
                <a:cs typeface="Times New Roman" pitchFamily="18" charset="0"/>
              </a:rPr>
              <a:t>, D. </a:t>
            </a:r>
            <a:r>
              <a:rPr lang="en-GB" sz="1800" dirty="0" smtClean="0">
                <a:cs typeface="Times New Roman" pitchFamily="18" charset="0"/>
              </a:rPr>
              <a:t>(2011) ‘Multimodal transcription as academic practice: a social semiotic perspective’, </a:t>
            </a:r>
            <a:r>
              <a:rPr lang="en-GB" sz="1800" i="1" dirty="0" smtClean="0">
                <a:cs typeface="Times New Roman" pitchFamily="18" charset="0"/>
              </a:rPr>
              <a:t>International Journal of Social Research Methodology, 14</a:t>
            </a:r>
            <a:r>
              <a:rPr lang="en-GB" sz="1800" dirty="0" smtClean="0">
                <a:cs typeface="Times New Roman" pitchFamily="18" charset="0"/>
              </a:rPr>
              <a:t>(3): 191-206.</a:t>
            </a:r>
            <a:endParaRPr lang="en-GB" sz="1800" dirty="0" smtClean="0"/>
          </a:p>
          <a:p>
            <a:pPr marL="0" indent="0" eaLnBrk="0" hangingPunct="0">
              <a:buNone/>
              <a:tabLst>
                <a:tab pos="2165350" algn="l"/>
              </a:tabLst>
              <a:defRPr/>
            </a:pPr>
            <a:r>
              <a:rPr lang="en-US" sz="1800" b="1" dirty="0" smtClean="0">
                <a:solidFill>
                  <a:srgbClr val="0E0E0E"/>
                </a:solidFill>
                <a:cs typeface="Times New Roman" pitchFamily="18" charset="0"/>
              </a:rPr>
              <a:t>D</a:t>
            </a:r>
            <a:r>
              <a:rPr lang="en-US" sz="1800" b="1" dirty="0" smtClean="0" bmk="">
                <a:solidFill>
                  <a:srgbClr val="0E0E0E"/>
                </a:solidFill>
                <a:cs typeface="Times New Roman" pitchFamily="18" charset="0"/>
              </a:rPr>
              <a:t>avidson, C.R. </a:t>
            </a:r>
            <a:r>
              <a:rPr lang="en-US" sz="1800" dirty="0" smtClean="0" bmk="">
                <a:solidFill>
                  <a:srgbClr val="0E0E0E"/>
                </a:solidFill>
                <a:cs typeface="Times New Roman" pitchFamily="18" charset="0"/>
              </a:rPr>
              <a:t>(2009) ‘</a:t>
            </a:r>
            <a:r>
              <a:rPr lang="en-US" sz="1800" dirty="0" smtClean="0" bmk="_ENREF_2">
                <a:solidFill>
                  <a:srgbClr val="0E0E0E"/>
                </a:solidFill>
                <a:cs typeface="Times New Roman" pitchFamily="18" charset="0"/>
              </a:rPr>
              <a:t>Transcription: imperatives for qualitative research’, </a:t>
            </a:r>
            <a:r>
              <a:rPr lang="en-US" sz="1800" i="1" dirty="0" smtClean="0" bmk="_ENREF_2">
                <a:solidFill>
                  <a:srgbClr val="0E0E0E"/>
                </a:solidFill>
                <a:cs typeface="Times New Roman" pitchFamily="18" charset="0"/>
              </a:rPr>
              <a:t>International Journal of Qualitative Methods, 8</a:t>
            </a:r>
            <a:r>
              <a:rPr lang="en-US" sz="1800" dirty="0" smtClean="0" bmk="_ENREF_2">
                <a:solidFill>
                  <a:srgbClr val="0E0E0E"/>
                </a:solidFill>
                <a:cs typeface="Times New Roman" pitchFamily="18" charset="0"/>
              </a:rPr>
              <a:t>(2): 1-52.</a:t>
            </a:r>
          </a:p>
          <a:p>
            <a:pPr marL="0" indent="0" eaLnBrk="0" hangingPunct="0">
              <a:buNone/>
              <a:tabLst>
                <a:tab pos="2165350" algn="l"/>
              </a:tabLst>
              <a:defRPr/>
            </a:pPr>
            <a:r>
              <a:rPr lang="en-GB" altLang="ja-JP" sz="1800" b="1" dirty="0"/>
              <a:t>Flewitt, R</a:t>
            </a:r>
            <a:r>
              <a:rPr lang="en-GB" altLang="ja-JP" sz="1800" b="1" dirty="0" smtClean="0"/>
              <a:t>. S. </a:t>
            </a:r>
            <a:r>
              <a:rPr lang="en-GB" altLang="ja-JP" sz="1800" dirty="0"/>
              <a:t>(2006) ‘Using video to investigate </a:t>
            </a:r>
            <a:r>
              <a:rPr lang="en-GB" altLang="ja-JP" sz="1800" dirty="0" smtClean="0"/>
              <a:t>pre-school classroom </a:t>
            </a:r>
            <a:r>
              <a:rPr lang="en-GB" altLang="ja-JP" sz="1800" dirty="0"/>
              <a:t>interaction: education research assumptions and </a:t>
            </a:r>
            <a:r>
              <a:rPr lang="en-GB" altLang="ja-JP" sz="1800" dirty="0" smtClean="0"/>
              <a:t>methodological </a:t>
            </a:r>
            <a:r>
              <a:rPr lang="en-GB" altLang="ja-JP" sz="1800" dirty="0"/>
              <a:t>practices’, </a:t>
            </a:r>
            <a:r>
              <a:rPr lang="en-GB" altLang="ja-JP" sz="1800" i="1" dirty="0"/>
              <a:t>Visual Communication, 5</a:t>
            </a:r>
            <a:r>
              <a:rPr lang="en-GB" altLang="ja-JP" sz="1800" dirty="0"/>
              <a:t>(1): 25-50</a:t>
            </a:r>
            <a:r>
              <a:rPr lang="en-GB" altLang="ja-JP" sz="1800" dirty="0" smtClean="0"/>
              <a:t>.</a:t>
            </a:r>
          </a:p>
          <a:p>
            <a:pPr marL="0" indent="0" eaLnBrk="0" hangingPunct="0">
              <a:buNone/>
              <a:tabLst>
                <a:tab pos="2165350" algn="l"/>
              </a:tabLst>
              <a:defRPr/>
            </a:pPr>
            <a:r>
              <a:rPr lang="en-GB" sz="1800" b="1" dirty="0" bmk="_ENREF_2">
                <a:cs typeface="Times New Roman" pitchFamily="18" charset="0"/>
              </a:rPr>
              <a:t>Flewitt, R. S., </a:t>
            </a:r>
            <a:r>
              <a:rPr lang="en-GB" sz="1800" b="1" dirty="0" err="1" bmk="_ENREF_2">
                <a:cs typeface="Times New Roman" pitchFamily="18" charset="0"/>
              </a:rPr>
              <a:t>Hampel</a:t>
            </a:r>
            <a:r>
              <a:rPr lang="en-GB" sz="1800" b="1" dirty="0" bmk="_ENREF_2">
                <a:cs typeface="Times New Roman" pitchFamily="18" charset="0"/>
              </a:rPr>
              <a:t>, R., Hauck, M. and Lancaster, L. </a:t>
            </a:r>
            <a:r>
              <a:rPr lang="en-GB" sz="1800" dirty="0" bmk="_ENREF_2">
                <a:cs typeface="Times New Roman" pitchFamily="18" charset="0"/>
              </a:rPr>
              <a:t>(2009) ‘What are multimodal data and transcription?’ In C. </a:t>
            </a:r>
            <a:r>
              <a:rPr lang="en-GB" sz="1800" dirty="0" err="1" bmk="_ENREF_2">
                <a:cs typeface="Times New Roman" pitchFamily="18" charset="0"/>
              </a:rPr>
              <a:t>Jewitt</a:t>
            </a:r>
            <a:r>
              <a:rPr lang="en-GB" sz="1800" dirty="0" bmk="_ENREF_2">
                <a:cs typeface="Times New Roman" pitchFamily="18" charset="0"/>
              </a:rPr>
              <a:t> (</a:t>
            </a:r>
            <a:r>
              <a:rPr lang="en-GB" sz="1800" dirty="0" err="1" bmk="_ENREF_2">
                <a:cs typeface="Times New Roman" pitchFamily="18" charset="0"/>
              </a:rPr>
              <a:t>ed</a:t>
            </a:r>
            <a:r>
              <a:rPr lang="en-GB" sz="1800" dirty="0" bmk="_ENREF_2">
                <a:cs typeface="Times New Roman" pitchFamily="18" charset="0"/>
              </a:rPr>
              <a:t>) </a:t>
            </a:r>
            <a:r>
              <a:rPr lang="en-GB" sz="1800" i="1" dirty="0" bmk="_ENREF_2">
                <a:cs typeface="Times New Roman" pitchFamily="18" charset="0"/>
              </a:rPr>
              <a:t>The </a:t>
            </a:r>
            <a:r>
              <a:rPr lang="en-GB" sz="1800" i="1" dirty="0" err="1" bmk="_ENREF_2">
                <a:cs typeface="Times New Roman" pitchFamily="18" charset="0"/>
              </a:rPr>
              <a:t>Routledge</a:t>
            </a:r>
            <a:r>
              <a:rPr lang="en-GB" sz="1800" i="1" dirty="0" bmk="_ENREF_2">
                <a:cs typeface="Times New Roman" pitchFamily="18" charset="0"/>
              </a:rPr>
              <a:t> Handbook of Multimodal Analysis</a:t>
            </a:r>
            <a:r>
              <a:rPr lang="en-GB" sz="1800" dirty="0" bmk="_ENREF_2">
                <a:cs typeface="Times New Roman" pitchFamily="18" charset="0"/>
              </a:rPr>
              <a:t> (pp.40-53). London: </a:t>
            </a:r>
            <a:r>
              <a:rPr lang="en-GB" sz="1800" dirty="0" err="1" bmk="_ENREF_2">
                <a:cs typeface="Times New Roman" pitchFamily="18" charset="0"/>
              </a:rPr>
              <a:t>Routledge</a:t>
            </a:r>
            <a:r>
              <a:rPr lang="en-GB" sz="1800" dirty="0" bmk="_ENREF_2">
                <a:cs typeface="Times New Roman" pitchFamily="18" charset="0"/>
              </a:rPr>
              <a:t>. (NB updated 2</a:t>
            </a:r>
            <a:r>
              <a:rPr lang="en-GB" sz="1800" baseline="30000" dirty="0" bmk="_ENREF_2">
                <a:cs typeface="Times New Roman" pitchFamily="18" charset="0"/>
              </a:rPr>
              <a:t>nd</a:t>
            </a:r>
            <a:r>
              <a:rPr lang="en-GB" sz="1800" dirty="0" bmk="_ENREF_2">
                <a:cs typeface="Times New Roman" pitchFamily="18" charset="0"/>
              </a:rPr>
              <a:t> Edition due 2014)</a:t>
            </a:r>
          </a:p>
          <a:p>
            <a:pPr marL="0" indent="0" eaLnBrk="0" hangingPunct="0">
              <a:buNone/>
              <a:tabLst>
                <a:tab pos="2165350" algn="l"/>
              </a:tabLst>
              <a:defRPr/>
            </a:pPr>
            <a:endParaRPr lang="en-GB" altLang="ja-JP" sz="1800" dirty="0"/>
          </a:p>
        </p:txBody>
      </p:sp>
      <p:cxnSp>
        <p:nvCxnSpPr>
          <p:cNvPr id="5" name="Straight Connector 4"/>
          <p:cNvCxnSpPr/>
          <p:nvPr/>
        </p:nvCxnSpPr>
        <p:spPr>
          <a:xfrm flipH="1">
            <a:off x="755576" y="6381328"/>
            <a:ext cx="8136904"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rmAutofit fontScale="90000"/>
          </a:bodyPr>
          <a:lstStyle/>
          <a:p>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27986336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39" y="1556792"/>
            <a:ext cx="8640960" cy="4247317"/>
          </a:xfrm>
          <a:prstGeom prst="rect">
            <a:avLst/>
          </a:prstGeom>
        </p:spPr>
        <p:txBody>
          <a:bodyPr wrap="square">
            <a:spAutoFit/>
          </a:bodyPr>
          <a:lstStyle/>
          <a:p>
            <a:r>
              <a:rPr lang="en-GB" b="1" dirty="0" smtClean="0"/>
              <a:t>Goodwin</a:t>
            </a:r>
            <a:r>
              <a:rPr lang="en-GB" b="1" dirty="0"/>
              <a:t>, C. </a:t>
            </a:r>
            <a:r>
              <a:rPr lang="en-GB" dirty="0"/>
              <a:t>(2007) Participation, stance and affect in the organisation of activities, </a:t>
            </a:r>
            <a:r>
              <a:rPr lang="en-GB" i="1" dirty="0" smtClean="0"/>
              <a:t>Discourse </a:t>
            </a:r>
            <a:r>
              <a:rPr lang="en-GB" i="1" dirty="0"/>
              <a:t>&amp; Society</a:t>
            </a:r>
            <a:r>
              <a:rPr lang="en-GB" dirty="0"/>
              <a:t> 18(1): 53-73.</a:t>
            </a:r>
          </a:p>
          <a:p>
            <a:pPr eaLnBrk="0" hangingPunct="0">
              <a:tabLst>
                <a:tab pos="2165350" algn="l"/>
              </a:tabLst>
              <a:defRPr/>
            </a:pPr>
            <a:r>
              <a:rPr lang="en-GB" b="1" dirty="0" err="1" smtClean="0" bmk="_ENREF_2">
                <a:cs typeface="Times New Roman" pitchFamily="18" charset="0"/>
              </a:rPr>
              <a:t>Halliday</a:t>
            </a:r>
            <a:r>
              <a:rPr lang="en-GB" b="1" dirty="0" bmk="_ENREF_2">
                <a:cs typeface="Times New Roman" pitchFamily="18" charset="0"/>
              </a:rPr>
              <a:t>, M.A.K. </a:t>
            </a:r>
            <a:r>
              <a:rPr lang="en-GB" dirty="0"/>
              <a:t>(1978) </a:t>
            </a:r>
            <a:r>
              <a:rPr lang="en-GB" i="1" dirty="0"/>
              <a:t>Language as social semiotic </a:t>
            </a:r>
            <a:r>
              <a:rPr lang="en-GB" dirty="0"/>
              <a:t>London: Edward Arnold.</a:t>
            </a:r>
            <a:endParaRPr lang="en-US" b="1" dirty="0">
              <a:cs typeface="Times New Roman" pitchFamily="18" charset="0"/>
            </a:endParaRPr>
          </a:p>
          <a:p>
            <a:pPr eaLnBrk="0" hangingPunct="0">
              <a:tabLst>
                <a:tab pos="2165350" algn="l"/>
              </a:tabLst>
              <a:defRPr/>
            </a:pPr>
            <a:r>
              <a:rPr lang="en-US" b="1" dirty="0" smtClean="0">
                <a:cs typeface="Times New Roman" pitchFamily="18" charset="0"/>
              </a:rPr>
              <a:t>Heath</a:t>
            </a:r>
            <a:r>
              <a:rPr lang="en-US" b="1" dirty="0">
                <a:cs typeface="Times New Roman" pitchFamily="18" charset="0"/>
              </a:rPr>
              <a:t>, C., </a:t>
            </a:r>
            <a:r>
              <a:rPr lang="en-US" b="1" dirty="0" err="1">
                <a:cs typeface="Times New Roman" pitchFamily="18" charset="0"/>
              </a:rPr>
              <a:t>Hindmarsh</a:t>
            </a:r>
            <a:r>
              <a:rPr lang="en-US" b="1" dirty="0">
                <a:cs typeface="Times New Roman" pitchFamily="18" charset="0"/>
              </a:rPr>
              <a:t>, J. and Luff, P. </a:t>
            </a:r>
            <a:r>
              <a:rPr lang="en-US" dirty="0">
                <a:cs typeface="Times New Roman" pitchFamily="18" charset="0"/>
              </a:rPr>
              <a:t>(2010) </a:t>
            </a:r>
            <a:r>
              <a:rPr lang="en-US" i="1" dirty="0">
                <a:cs typeface="Times New Roman" pitchFamily="18" charset="0"/>
              </a:rPr>
              <a:t>Video in Qualitative Research: </a:t>
            </a:r>
            <a:r>
              <a:rPr lang="en-US" i="1" dirty="0" err="1">
                <a:cs typeface="Times New Roman" pitchFamily="18" charset="0"/>
              </a:rPr>
              <a:t>Analysing</a:t>
            </a:r>
            <a:r>
              <a:rPr lang="en-US" i="1" dirty="0">
                <a:cs typeface="Times New Roman" pitchFamily="18" charset="0"/>
              </a:rPr>
              <a:t> Social Interaction in Everyday Life</a:t>
            </a:r>
            <a:r>
              <a:rPr lang="en-US" dirty="0">
                <a:cs typeface="Times New Roman" pitchFamily="18" charset="0"/>
              </a:rPr>
              <a:t>. Los Angeles: Sage.</a:t>
            </a:r>
          </a:p>
          <a:p>
            <a:r>
              <a:rPr lang="en-GB" b="1" dirty="0"/>
              <a:t>Kress, G. </a:t>
            </a:r>
            <a:r>
              <a:rPr lang="en-GB" dirty="0"/>
              <a:t>(1997) </a:t>
            </a:r>
            <a:r>
              <a:rPr lang="en-GB" i="1" dirty="0"/>
              <a:t>Before Writing: rethinking the paths to literacy</a:t>
            </a:r>
            <a:r>
              <a:rPr lang="en-GB" dirty="0"/>
              <a:t> </a:t>
            </a:r>
            <a:r>
              <a:rPr lang="en-GB" dirty="0" smtClean="0"/>
              <a:t>London: </a:t>
            </a:r>
            <a:r>
              <a:rPr lang="en-GB" dirty="0" err="1" smtClean="0"/>
              <a:t>Routledge</a:t>
            </a:r>
            <a:r>
              <a:rPr lang="en-GB" dirty="0" smtClean="0"/>
              <a:t>.</a:t>
            </a:r>
            <a:endParaRPr lang="en-GB" dirty="0"/>
          </a:p>
          <a:p>
            <a:r>
              <a:rPr lang="en-GB" b="1" dirty="0" err="1" smtClean="0"/>
              <a:t>Mavers</a:t>
            </a:r>
            <a:r>
              <a:rPr lang="en-GB" b="1" dirty="0"/>
              <a:t>, D. </a:t>
            </a:r>
            <a:r>
              <a:rPr lang="en-GB" dirty="0"/>
              <a:t>(2011) </a:t>
            </a:r>
            <a:r>
              <a:rPr lang="en-GB" i="1" dirty="0"/>
              <a:t>Children’s Drawing and Writing: The Remarkable in the Unremarkable</a:t>
            </a:r>
            <a:br>
              <a:rPr lang="en-GB" i="1" dirty="0"/>
            </a:br>
            <a:r>
              <a:rPr lang="en-GB" dirty="0"/>
              <a:t>New York: </a:t>
            </a:r>
            <a:r>
              <a:rPr lang="en-GB" dirty="0" err="1"/>
              <a:t>Routledge</a:t>
            </a:r>
            <a:endParaRPr lang="en-GB" dirty="0"/>
          </a:p>
          <a:p>
            <a:pPr eaLnBrk="0" hangingPunct="0">
              <a:tabLst>
                <a:tab pos="2165350" algn="l"/>
              </a:tabLst>
              <a:defRPr/>
            </a:pPr>
            <a:r>
              <a:rPr lang="en-GB" b="1" dirty="0">
                <a:cs typeface="Times New Roman" pitchFamily="18" charset="0"/>
              </a:rPr>
              <a:t>Norris, S. </a:t>
            </a:r>
            <a:r>
              <a:rPr lang="en-GB" dirty="0">
                <a:cs typeface="Times New Roman" pitchFamily="18" charset="0"/>
              </a:rPr>
              <a:t>(2002) ‘</a:t>
            </a:r>
            <a:r>
              <a:rPr lang="en-US" dirty="0">
                <a:solidFill>
                  <a:srgbClr val="302B2A"/>
                </a:solidFill>
                <a:cs typeface="Times New Roman" pitchFamily="18" charset="0"/>
              </a:rPr>
              <a:t>The implication of visual research for discourse analysis: transcription beyond language’, </a:t>
            </a:r>
            <a:r>
              <a:rPr lang="en-US" i="1" dirty="0">
                <a:solidFill>
                  <a:srgbClr val="262626"/>
                </a:solidFill>
                <a:cs typeface="Times New Roman" pitchFamily="18" charset="0"/>
              </a:rPr>
              <a:t>Visual Communication, 1</a:t>
            </a:r>
            <a:r>
              <a:rPr lang="en-US" dirty="0">
                <a:solidFill>
                  <a:srgbClr val="262626"/>
                </a:solidFill>
                <a:cs typeface="Times New Roman" pitchFamily="18" charset="0"/>
              </a:rPr>
              <a:t>(1): 97-121.</a:t>
            </a:r>
            <a:endParaRPr lang="en-GB" dirty="0"/>
          </a:p>
          <a:p>
            <a:pPr eaLnBrk="0" hangingPunct="0">
              <a:tabLst>
                <a:tab pos="2165350" algn="l"/>
              </a:tabLst>
              <a:defRPr/>
            </a:pPr>
            <a:r>
              <a:rPr lang="en-US" b="1" dirty="0">
                <a:cs typeface="Times New Roman" pitchFamily="18" charset="0"/>
              </a:rPr>
              <a:t>Norris, S. </a:t>
            </a:r>
            <a:r>
              <a:rPr lang="en-US" dirty="0">
                <a:cs typeface="Times New Roman" pitchFamily="18" charset="0"/>
              </a:rPr>
              <a:t>(2004) </a:t>
            </a:r>
            <a:r>
              <a:rPr lang="en-US" i="1" dirty="0">
                <a:cs typeface="Times New Roman" pitchFamily="18" charset="0"/>
              </a:rPr>
              <a:t>Analyzing Multimodal Interaction</a:t>
            </a:r>
            <a:r>
              <a:rPr lang="en-US" dirty="0">
                <a:cs typeface="Times New Roman" pitchFamily="18" charset="0"/>
              </a:rPr>
              <a:t>. London: </a:t>
            </a:r>
            <a:r>
              <a:rPr lang="en-US" dirty="0" err="1" smtClean="0">
                <a:cs typeface="Times New Roman" pitchFamily="18" charset="0"/>
              </a:rPr>
              <a:t>RoutledgeFalmer</a:t>
            </a:r>
            <a:r>
              <a:rPr lang="en-US" dirty="0" smtClean="0">
                <a:cs typeface="Times New Roman" pitchFamily="18" charset="0"/>
              </a:rPr>
              <a:t>.</a:t>
            </a:r>
          </a:p>
          <a:p>
            <a:r>
              <a:rPr lang="en-GB" b="1" dirty="0"/>
              <a:t>Ochs, E. </a:t>
            </a:r>
            <a:r>
              <a:rPr lang="en-GB" dirty="0"/>
              <a:t>(1979) ‘Transcription as Theory’, in E. Ochs and B. </a:t>
            </a:r>
            <a:r>
              <a:rPr lang="en-GB" dirty="0" err="1" smtClean="0"/>
              <a:t>Schieffelin</a:t>
            </a:r>
            <a:r>
              <a:rPr lang="en-GB" dirty="0" smtClean="0"/>
              <a:t> (</a:t>
            </a:r>
            <a:r>
              <a:rPr lang="en-GB" dirty="0" err="1"/>
              <a:t>eds</a:t>
            </a:r>
            <a:r>
              <a:rPr lang="en-GB" dirty="0"/>
              <a:t>) </a:t>
            </a:r>
            <a:r>
              <a:rPr lang="en-GB" i="1" dirty="0"/>
              <a:t>Developmental Pragmatics</a:t>
            </a:r>
            <a:r>
              <a:rPr lang="en-GB" dirty="0"/>
              <a:t>, pp. 43–72. New York: </a:t>
            </a:r>
            <a:r>
              <a:rPr lang="en-GB" dirty="0" smtClean="0"/>
              <a:t>Academic Press.</a:t>
            </a:r>
          </a:p>
          <a:p>
            <a:r>
              <a:rPr lang="en-GB" b="1" dirty="0" err="1"/>
              <a:t>Plowman</a:t>
            </a:r>
            <a:r>
              <a:rPr lang="en-GB" b="1" dirty="0"/>
              <a:t>, </a:t>
            </a:r>
            <a:r>
              <a:rPr lang="en-GB" b="1" dirty="0" smtClean="0"/>
              <a:t>L. and </a:t>
            </a:r>
            <a:r>
              <a:rPr lang="en-GB" b="1" dirty="0"/>
              <a:t>Stephen, </a:t>
            </a:r>
            <a:r>
              <a:rPr lang="en-GB" b="1" dirty="0" smtClean="0"/>
              <a:t>C. </a:t>
            </a:r>
            <a:r>
              <a:rPr lang="en-GB" dirty="0" smtClean="0"/>
              <a:t>(2008</a:t>
            </a:r>
            <a:r>
              <a:rPr lang="en-GB" dirty="0"/>
              <a:t>)'The big picture? Video and the representation of interaction</a:t>
            </a:r>
            <a:r>
              <a:rPr lang="en-GB" dirty="0" smtClean="0"/>
              <a:t>', British</a:t>
            </a:r>
            <a:r>
              <a:rPr lang="en-GB" dirty="0"/>
              <a:t> </a:t>
            </a:r>
            <a:r>
              <a:rPr lang="en-GB" dirty="0" smtClean="0"/>
              <a:t>Educational </a:t>
            </a:r>
            <a:r>
              <a:rPr lang="en-GB" dirty="0"/>
              <a:t>Research Journal</a:t>
            </a:r>
            <a:r>
              <a:rPr lang="en-GB" dirty="0" smtClean="0"/>
              <a:t>, 34 (4): 541 </a:t>
            </a:r>
            <a:r>
              <a:rPr lang="en-GB" dirty="0"/>
              <a:t>— </a:t>
            </a:r>
            <a:r>
              <a:rPr lang="en-GB" dirty="0" smtClean="0"/>
              <a:t>565.</a:t>
            </a:r>
            <a:endParaRPr lang="en-GB" dirty="0"/>
          </a:p>
        </p:txBody>
      </p:sp>
    </p:spTree>
    <p:extLst>
      <p:ext uri="{BB962C8B-B14F-4D97-AF65-F5344CB8AC3E}">
        <p14:creationId xmlns:p14="http://schemas.microsoft.com/office/powerpoint/2010/main" val="1938926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oe_logo.png"/>
          <p:cNvPicPr>
            <a:picLocks noChangeAspect="1"/>
          </p:cNvPicPr>
          <p:nvPr/>
        </p:nvPicPr>
        <p:blipFill>
          <a:blip r:embed="rId2" cstate="print"/>
          <a:stretch>
            <a:fillRect/>
          </a:stretch>
        </p:blipFill>
        <p:spPr>
          <a:xfrm>
            <a:off x="6300192" y="188640"/>
            <a:ext cx="2592288" cy="997033"/>
          </a:xfrm>
          <a:prstGeom prst="rect">
            <a:avLst/>
          </a:prstGeom>
        </p:spPr>
      </p:pic>
      <p:pic>
        <p:nvPicPr>
          <p:cNvPr id="8" name="Picture 7" descr="ESRC.jpg"/>
          <p:cNvPicPr>
            <a:picLocks noChangeAspect="1"/>
          </p:cNvPicPr>
          <p:nvPr/>
        </p:nvPicPr>
        <p:blipFill>
          <a:blip r:embed="rId3" cstate="print"/>
          <a:stretch>
            <a:fillRect/>
          </a:stretch>
        </p:blipFill>
        <p:spPr>
          <a:xfrm>
            <a:off x="3059832" y="5733256"/>
            <a:ext cx="1152128" cy="956483"/>
          </a:xfrm>
          <a:prstGeom prst="rect">
            <a:avLst/>
          </a:prstGeom>
        </p:spPr>
      </p:pic>
      <p:sp>
        <p:nvSpPr>
          <p:cNvPr id="12" name="Title 15"/>
          <p:cNvSpPr txBox="1">
            <a:spLocks/>
          </p:cNvSpPr>
          <p:nvPr/>
        </p:nvSpPr>
        <p:spPr>
          <a:xfrm>
            <a:off x="1187624" y="2564904"/>
            <a:ext cx="6764288" cy="2088232"/>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32500" lnSpcReduction="2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sz="4400" i="0" strike="noStrike" kern="1200" cap="none" spc="0" normalizeH="0" baseline="0" noProof="0" dirty="0" smtClean="0">
                <a:ln>
                  <a:noFill/>
                </a:ln>
                <a:solidFill>
                  <a:schemeClr val="tx2"/>
                </a:solidFill>
                <a:effectLst/>
                <a:uLnTx/>
                <a:uFillTx/>
                <a:latin typeface="Calibri" pitchFamily="34" charset="0"/>
                <a:ea typeface="Calibri" pitchFamily="34" charset="0"/>
                <a:cs typeface="Times New Roman" pitchFamily="18" charset="0"/>
              </a:rPr>
              <a:t/>
            </a:r>
            <a:br>
              <a:rPr kumimoji="0" lang="en-GB" sz="4400" i="0" strike="noStrike" kern="1200" cap="none" spc="0" normalizeH="0" baseline="0" noProof="0" dirty="0" smtClean="0">
                <a:ln>
                  <a:noFill/>
                </a:ln>
                <a:solidFill>
                  <a:schemeClr val="tx2"/>
                </a:solidFill>
                <a:effectLst/>
                <a:uLnTx/>
                <a:uFillTx/>
                <a:latin typeface="Calibri" pitchFamily="34" charset="0"/>
                <a:ea typeface="Calibri" pitchFamily="34" charset="0"/>
                <a:cs typeface="Times New Roman" pitchFamily="18" charset="0"/>
              </a:rPr>
            </a:br>
            <a:r>
              <a:rPr kumimoji="0" lang="en-GB" sz="19200" b="1" i="0" strike="noStrike" kern="1200" cap="none" spc="0" normalizeH="0" baseline="0" noProof="0" dirty="0" smtClean="0">
                <a:ln>
                  <a:noFill/>
                </a:ln>
                <a:solidFill>
                  <a:schemeClr val="tx2">
                    <a:lumMod val="50000"/>
                  </a:schemeClr>
                </a:solidFill>
                <a:uLnTx/>
                <a:uFillTx/>
                <a:ea typeface="Calibri" pitchFamily="34" charset="0"/>
                <a:cs typeface="Times New Roman" pitchFamily="18" charset="0"/>
              </a:rPr>
              <a:t>mode</a:t>
            </a:r>
            <a:r>
              <a:rPr kumimoji="0" lang="en-GB" sz="19200" i="0" strike="noStrike" kern="1200" cap="none" spc="0" normalizeH="0" baseline="0" noProof="0" dirty="0" smtClean="0">
                <a:ln>
                  <a:noFill/>
                </a:ln>
                <a:solidFill>
                  <a:schemeClr val="accent1">
                    <a:lumMod val="75000"/>
                  </a:schemeClr>
                </a:solidFill>
                <a:uLnTx/>
                <a:uFillTx/>
                <a:ea typeface="Calibri" pitchFamily="34" charset="0"/>
                <a:cs typeface="Times New Roman" pitchFamily="18" charset="0"/>
              </a:rPr>
              <a:t>@ioe.ac.uk</a:t>
            </a:r>
            <a:endParaRPr kumimoji="0" lang="en-GB" sz="19200" b="0" i="0" u="none" strike="noStrike" kern="1200" cap="none" spc="0" normalizeH="0" baseline="0" noProof="0" dirty="0">
              <a:ln>
                <a:noFill/>
              </a:ln>
              <a:solidFill>
                <a:schemeClr val="tx2"/>
              </a:solidFill>
              <a:effectLst/>
              <a:uLnTx/>
              <a:uFillTx/>
              <a:latin typeface="+mn-lt"/>
              <a:ea typeface="+mn-ea"/>
              <a:cs typeface="+mn-cs"/>
            </a:endParaRPr>
          </a:p>
        </p:txBody>
      </p:sp>
      <p:cxnSp>
        <p:nvCxnSpPr>
          <p:cNvPr id="13" name="Straight Connector 12"/>
          <p:cNvCxnSpPr/>
          <p:nvPr/>
        </p:nvCxnSpPr>
        <p:spPr>
          <a:xfrm>
            <a:off x="971600" y="5373216"/>
            <a:ext cx="7416824" cy="0"/>
          </a:xfrm>
          <a:prstGeom prst="line">
            <a:avLst/>
          </a:prstGeom>
          <a:ln w="1905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LKL.jpg"/>
          <p:cNvPicPr>
            <a:picLocks noChangeAspect="1"/>
          </p:cNvPicPr>
          <p:nvPr/>
        </p:nvPicPr>
        <p:blipFill>
          <a:blip r:embed="rId4" cstate="print"/>
          <a:stretch>
            <a:fillRect/>
          </a:stretch>
        </p:blipFill>
        <p:spPr>
          <a:xfrm>
            <a:off x="4644009" y="6109492"/>
            <a:ext cx="2952328" cy="492055"/>
          </a:xfrm>
          <a:prstGeom prst="rect">
            <a:avLst/>
          </a:prstGeom>
        </p:spPr>
      </p:pic>
      <p:pic>
        <p:nvPicPr>
          <p:cNvPr id="15" name="Picture 14" descr="NCRM.jpg"/>
          <p:cNvPicPr>
            <a:picLocks noChangeAspect="1"/>
          </p:cNvPicPr>
          <p:nvPr/>
        </p:nvPicPr>
        <p:blipFill>
          <a:blip r:embed="rId5" cstate="print"/>
          <a:stretch>
            <a:fillRect/>
          </a:stretch>
        </p:blipFill>
        <p:spPr>
          <a:xfrm>
            <a:off x="971600" y="5661248"/>
            <a:ext cx="1584176" cy="926340"/>
          </a:xfrm>
          <a:prstGeom prst="rect">
            <a:avLst/>
          </a:prstGeom>
        </p:spPr>
      </p:pic>
      <p:cxnSp>
        <p:nvCxnSpPr>
          <p:cNvPr id="17" name="Straight Connector 16"/>
          <p:cNvCxnSpPr/>
          <p:nvPr/>
        </p:nvCxnSpPr>
        <p:spPr>
          <a:xfrm flipV="1">
            <a:off x="8388424" y="1484784"/>
            <a:ext cx="0" cy="3888432"/>
          </a:xfrm>
          <a:prstGeom prst="line">
            <a:avLst/>
          </a:prstGeom>
          <a:ln w="1905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1473</TotalTime>
  <Words>1929</Words>
  <Application>Microsoft Office PowerPoint</Application>
  <PresentationFormat>On-screen Show (4:3)</PresentationFormat>
  <Paragraphs>221</Paragraphs>
  <Slides>31</Slides>
  <Notes>9</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MODE multimodal methodologies FOR RESEARCHING DIGITAL DATA AND ENVIRONMENTS   </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PowerPoint Presentation</vt:lpstr>
      <vt:lpstr>PowerPoint Presentation</vt:lpstr>
      <vt:lpstr>Image removed of child showing how bubble machine works</vt:lpstr>
      <vt:lpstr>MODE multimodal methodologies FOR RESEARCHING DIGITAL DATA AND ENVIRONMENTS</vt:lpstr>
      <vt:lpstr>MODE multimodal methodologies FOR RESEARCHING DIGITAL DATA AND ENVIRONMENTS</vt:lpstr>
      <vt:lpstr>PowerPoint Presentation</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PowerPoint Presentation</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MODE multimodal methodologies FOR RESEARCHING DIGITAL DATA AND ENVIRONMENTS</vt:lpstr>
      <vt:lpstr>PowerPoint Presentation</vt:lpstr>
      <vt:lpstr>PowerPoint Presentation</vt:lpstr>
      <vt:lpstr>PowerPoint Presentation</vt:lpstr>
      <vt:lpstr>MODE multimodal methodologies FOR RESEARCHING DIGITAL DATA AND ENVIRONMENTS</vt:lpstr>
      <vt:lpstr>MODE multimodal methodologies FOR RESEARCHING DIGITAL DATA AND ENVIRONMENTS</vt:lpstr>
      <vt:lpstr>  </vt:lpstr>
      <vt:lpstr>PowerPoint Presentation</vt:lpstr>
      <vt:lpstr>PowerPoint Presentation</vt:lpstr>
    </vt:vector>
  </TitlesOfParts>
  <Company>Institute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Anna Waring</dc:creator>
  <cp:lastModifiedBy>localuser</cp:lastModifiedBy>
  <cp:revision>121</cp:revision>
  <dcterms:created xsi:type="dcterms:W3CDTF">2012-01-18T12:49:57Z</dcterms:created>
  <dcterms:modified xsi:type="dcterms:W3CDTF">2013-10-22T13:32:26Z</dcterms:modified>
</cp:coreProperties>
</file>