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81" r:id="rId2"/>
    <p:sldId id="294" r:id="rId3"/>
    <p:sldId id="291" r:id="rId4"/>
    <p:sldId id="292" r:id="rId5"/>
    <p:sldId id="284" r:id="rId6"/>
    <p:sldId id="286" r:id="rId7"/>
    <p:sldId id="293" r:id="rId8"/>
    <p:sldId id="287" r:id="rId9"/>
    <p:sldId id="296" r:id="rId10"/>
    <p:sldId id="29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33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82063-3F27-B94F-B4C0-788984F8D493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5C48D-1A6D-584E-9F7D-99C501F76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9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5C48D-1A6D-584E-9F7D-99C501F76D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570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5C48D-1A6D-584E-9F7D-99C501F76D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65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55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69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41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8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8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50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5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55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3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63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0083E-F964-9647-9A16-FA9C413E602D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EBAD0-F234-8744-9B0A-7E651034A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6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mode.ioe.ac.uk/category/transcription-ba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7" y="2060848"/>
            <a:ext cx="6696744" cy="2800704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n-US" sz="3600" dirty="0" smtClean="0">
                <a:solidFill>
                  <a:schemeClr val="tx1"/>
                </a:solidFill>
              </a:rPr>
              <a:t>Exploring Different Approaches to Multimodal Transcription</a:t>
            </a:r>
            <a:r>
              <a:rPr lang="en-US" sz="3600" dirty="0">
                <a:solidFill>
                  <a:schemeClr val="tx1"/>
                </a:solidFill>
              </a:rPr>
              <a:t/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2400" dirty="0"/>
              <a:t>Kate </a:t>
            </a:r>
            <a:r>
              <a:rPr lang="en-US" sz="2400" dirty="0" smtClean="0"/>
              <a:t>Cowan &amp; Myrrh Domingo</a:t>
            </a:r>
          </a:p>
          <a:p>
            <a:pPr algn="r"/>
            <a:r>
              <a:rPr lang="en-US" sz="2400" dirty="0" err="1" smtClean="0">
                <a:solidFill>
                  <a:srgbClr val="4F81BD"/>
                </a:solidFill>
              </a:rPr>
              <a:t>k.cowan@ioe.ac.uk</a:t>
            </a:r>
            <a:endParaRPr lang="en-US" sz="2400" dirty="0" smtClean="0">
              <a:solidFill>
                <a:srgbClr val="4F81BD"/>
              </a:solidFill>
            </a:endParaRPr>
          </a:p>
          <a:p>
            <a:pPr algn="r"/>
            <a:r>
              <a:rPr lang="en-US" sz="2400" dirty="0" err="1" smtClean="0">
                <a:solidFill>
                  <a:srgbClr val="4F81BD"/>
                </a:solidFill>
              </a:rPr>
              <a:t>m.domingo@ioe.ac.uk</a:t>
            </a:r>
            <a:endParaRPr lang="en-US" sz="2400" dirty="0">
              <a:solidFill>
                <a:srgbClr val="4F81BD"/>
              </a:solidFill>
            </a:endParaRPr>
          </a:p>
          <a:p>
            <a:pPr algn="r"/>
            <a:endParaRPr lang="en-US" sz="2400" u="sng" dirty="0" smtClean="0"/>
          </a:p>
          <a:p>
            <a:pPr algn="r"/>
            <a:endParaRPr lang="en-US" sz="2400" u="sng" dirty="0"/>
          </a:p>
          <a:p>
            <a:pPr algn="r"/>
            <a:endParaRPr lang="en-US" sz="24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5" descr="ioe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332656"/>
            <a:ext cx="2411760" cy="927600"/>
          </a:xfrm>
          <a:prstGeom prst="rect">
            <a:avLst/>
          </a:prstGeom>
        </p:spPr>
      </p:pic>
      <p:pic>
        <p:nvPicPr>
          <p:cNvPr id="15" name="Picture 14" descr="ESR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5949280"/>
            <a:ext cx="944395" cy="784026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ctrTitle"/>
          </p:nvPr>
        </p:nvSpPr>
        <p:spPr>
          <a:xfrm rot="16200000">
            <a:off x="-2039044" y="2335188"/>
            <a:ext cx="6021288" cy="1728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lvl="0" algn="r"/>
            <a:r>
              <a:rPr kumimoji="0" lang="en-GB" sz="36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GB" sz="36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GB" sz="36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GB" sz="36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GB" sz="3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MODE </a:t>
            </a:r>
            <a:r>
              <a:rPr kumimoji="0" lang="en-GB" sz="3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multimodal methodologies</a:t>
            </a:r>
            <a:r>
              <a:rPr lang="en-GB" sz="22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en-GB" sz="22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 RESEARCHING DIGITAL DATA AND ENVIRONMENTS </a:t>
            </a:r>
            <a:b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GB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GB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</a:b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547664" y="404664"/>
            <a:ext cx="0" cy="54006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K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6237312"/>
            <a:ext cx="2304256" cy="384043"/>
          </a:xfrm>
          <a:prstGeom prst="rect">
            <a:avLst/>
          </a:prstGeom>
        </p:spPr>
      </p:pic>
      <p:pic>
        <p:nvPicPr>
          <p:cNvPr id="9" name="Picture 8" descr="NCR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63888" y="5949280"/>
            <a:ext cx="1368152" cy="80002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796136" y="5301208"/>
            <a:ext cx="32038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http://</a:t>
            </a:r>
            <a:r>
              <a:rPr lang="en-GB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mode</a:t>
            </a:r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.ioe.ac.uk</a:t>
            </a:r>
            <a:endParaRPr lang="en-GB" sz="24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547664" y="5805264"/>
            <a:ext cx="727280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4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Domingo, M. (2011) Analyzing layering in textual design: a multimodal approach for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examining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cultural, linguistic, and social migrations in digital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video.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International Journal of Social Research Methodology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14 (3): 219–230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 descr="Domingo Full Fra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346070" cy="469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3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668420" y="-428614"/>
            <a:ext cx="5673307" cy="8629147"/>
          </a:xfrm>
          <a:prstGeom prst="rect">
            <a:avLst/>
          </a:prstGeom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42900" y="320748"/>
            <a:ext cx="8476747" cy="49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Bearne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, E. (2009). Multimodality, literacy and texts: Developing a discourse. </a:t>
            </a: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Journal of Early Childhood Literacy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 9 (2) 156-187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7F7F7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9947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142" y="697646"/>
            <a:ext cx="5013821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33424" y="183296"/>
            <a:ext cx="80613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Mavers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, M. (2009). Student text-making as semiotic work. </a:t>
            </a: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Journal of Early Childhood Literacy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 9 (2) 141-155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7F7F7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9810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80274" y="399623"/>
            <a:ext cx="73137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7F7F7F"/>
                </a:solidFill>
              </a:rPr>
              <a:t>Heath, C., </a:t>
            </a:r>
            <a:r>
              <a:rPr lang="en-GB" sz="1400" dirty="0" err="1">
                <a:solidFill>
                  <a:srgbClr val="7F7F7F"/>
                </a:solidFill>
              </a:rPr>
              <a:t>Hindmarsh</a:t>
            </a:r>
            <a:r>
              <a:rPr lang="en-GB" sz="1400" dirty="0">
                <a:solidFill>
                  <a:srgbClr val="7F7F7F"/>
                </a:solidFill>
              </a:rPr>
              <a:t>, J. and Luff, P. (2010) </a:t>
            </a:r>
            <a:r>
              <a:rPr lang="en-GB" sz="1400" i="1" dirty="0">
                <a:solidFill>
                  <a:srgbClr val="7F7F7F"/>
                </a:solidFill>
              </a:rPr>
              <a:t>Video in Qualitative Research: Analysing Social Interaction in Everyday Life. </a:t>
            </a:r>
            <a:r>
              <a:rPr lang="en-GB" sz="1400" dirty="0">
                <a:solidFill>
                  <a:srgbClr val="7F7F7F"/>
                </a:solidFill>
              </a:rPr>
              <a:t>London: Sage.</a:t>
            </a:r>
            <a:endParaRPr lang="en-GB" sz="1400" b="1" dirty="0">
              <a:solidFill>
                <a:srgbClr val="7F7F7F"/>
              </a:solidFill>
            </a:endParaRPr>
          </a:p>
        </p:txBody>
      </p:sp>
      <p:pic>
        <p:nvPicPr>
          <p:cNvPr id="2" name="Picture 1" descr="Hea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74" y="1228423"/>
            <a:ext cx="7079090" cy="527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07282" y="240280"/>
            <a:ext cx="76795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7F7F7F"/>
                </a:solidFill>
              </a:rPr>
              <a:t>Goodwin, C. (2000) Action and embodiment within situated human interaction. </a:t>
            </a:r>
            <a:r>
              <a:rPr lang="en-GB" sz="1400" i="1" dirty="0">
                <a:solidFill>
                  <a:srgbClr val="7F7F7F"/>
                </a:solidFill>
              </a:rPr>
              <a:t>Journal of Pragmatics, 32</a:t>
            </a:r>
            <a:r>
              <a:rPr lang="en-GB" sz="1400" dirty="0">
                <a:solidFill>
                  <a:srgbClr val="7F7F7F"/>
                </a:solidFill>
              </a:rPr>
              <a:t>, 1489-1522.</a:t>
            </a:r>
            <a:endParaRPr lang="en-GB" sz="1400" b="1" dirty="0">
              <a:solidFill>
                <a:srgbClr val="7F7F7F"/>
              </a:solidFill>
            </a:endParaRPr>
          </a:p>
        </p:txBody>
      </p:sp>
      <p:pic>
        <p:nvPicPr>
          <p:cNvPr id="2" name="Picture 1" descr="Goodw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99" y="696249"/>
            <a:ext cx="6763674" cy="589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2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696" y="536575"/>
            <a:ext cx="4515304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14715" y="166721"/>
            <a:ext cx="8074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Norris, S. (2011).Three hierarchical positions of deictic gesture in relation to spoken language: a multimodal interaction analysis. </a:t>
            </a:r>
            <a:r>
              <a:rPr kumimoji="0" lang="en-US" sz="1400" b="0" i="1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Visual Communication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Calibri" charset="0"/>
                <a:ea typeface="ÇlÇr ñæí©" charset="0"/>
              </a:rPr>
              <a:t>10 129-147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7F7F7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1000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15315" y="-128034"/>
            <a:ext cx="776213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7F7F7F"/>
                </a:solidFill>
              </a:rPr>
              <a:t/>
            </a:r>
            <a:br>
              <a:rPr lang="en-GB" sz="1400" dirty="0">
                <a:solidFill>
                  <a:srgbClr val="7F7F7F"/>
                </a:solidFill>
              </a:rPr>
            </a:br>
            <a:r>
              <a:rPr lang="en-GB" sz="1400" dirty="0">
                <a:solidFill>
                  <a:srgbClr val="7F7F7F"/>
                </a:solidFill>
              </a:rPr>
              <a:t>Norris, S. (2002) The implication of visual research for discourse analysis: transcription beyond language. </a:t>
            </a:r>
            <a:r>
              <a:rPr lang="en-GB" sz="1400" i="1" dirty="0">
                <a:solidFill>
                  <a:srgbClr val="7F7F7F"/>
                </a:solidFill>
              </a:rPr>
              <a:t>Visual Communication, 1</a:t>
            </a:r>
            <a:r>
              <a:rPr lang="en-GB" sz="1400" dirty="0">
                <a:solidFill>
                  <a:srgbClr val="7F7F7F"/>
                </a:solidFill>
              </a:rPr>
              <a:t>, 97 – 121.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344" y="610630"/>
            <a:ext cx="4180720" cy="32143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088" y="3547619"/>
            <a:ext cx="4424154" cy="331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2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021288"/>
            <a:ext cx="8064896" cy="836712"/>
          </a:xfrm>
        </p:spPr>
        <p:txBody>
          <a:bodyPr>
            <a:normAutofit/>
          </a:bodyPr>
          <a:lstStyle/>
          <a:p>
            <a:pPr algn="r"/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MODE</a:t>
            </a:r>
            <a:r>
              <a:rPr lang="en-GB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multimodal methodologies</a:t>
            </a:r>
            <a:r>
              <a:rPr lang="en-GB" sz="1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en-GB" sz="1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GB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FOR RESEARCHING DIGITAL DATA AND ENVIRONMENTS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755576" y="6093296"/>
            <a:ext cx="8136904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71600" y="554771"/>
            <a:ext cx="7664099" cy="53086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tx2"/>
                </a:solidFill>
              </a:rPr>
              <a:t>Comparing Transcripts</a:t>
            </a:r>
          </a:p>
          <a:p>
            <a:endParaRPr lang="en-US" dirty="0">
              <a:solidFill>
                <a:srgbClr val="4F81BD"/>
              </a:solidFill>
            </a:endParaRPr>
          </a:p>
          <a:p>
            <a:r>
              <a:rPr lang="en-US" dirty="0" smtClean="0">
                <a:solidFill>
                  <a:srgbClr val="4F81BD"/>
                </a:solidFill>
              </a:rPr>
              <a:t>Which modes of the original interaction are transcribed?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Which modes are used for transcribing?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What layout is used?</a:t>
            </a:r>
          </a:p>
          <a:p>
            <a:endParaRPr lang="en-US" dirty="0">
              <a:solidFill>
                <a:srgbClr val="4F81BD"/>
              </a:solidFill>
            </a:endParaRPr>
          </a:p>
          <a:p>
            <a:r>
              <a:rPr lang="en-US" b="1" dirty="0" smtClean="0">
                <a:solidFill>
                  <a:srgbClr val="4F81BD"/>
                </a:solidFill>
              </a:rPr>
              <a:t>How do these choices reshape the original interaction, and what is the effect?</a:t>
            </a:r>
            <a:endParaRPr lang="en-US" b="1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3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oe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188640"/>
            <a:ext cx="2592288" cy="997033"/>
          </a:xfrm>
          <a:prstGeom prst="rect">
            <a:avLst/>
          </a:prstGeom>
        </p:spPr>
      </p:pic>
      <p:pic>
        <p:nvPicPr>
          <p:cNvPr id="8" name="Picture 7" descr="ESR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5733256"/>
            <a:ext cx="1152128" cy="956483"/>
          </a:xfrm>
          <a:prstGeom prst="rect">
            <a:avLst/>
          </a:prstGeom>
        </p:spPr>
      </p:pic>
      <p:sp>
        <p:nvSpPr>
          <p:cNvPr id="12" name="Title 15"/>
          <p:cNvSpPr txBox="1">
            <a:spLocks/>
          </p:cNvSpPr>
          <p:nvPr/>
        </p:nvSpPr>
        <p:spPr>
          <a:xfrm>
            <a:off x="802906" y="2185323"/>
            <a:ext cx="7149006" cy="2088232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GB" sz="2400" i="0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GB" sz="24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  <a:t>k.cowan</a:t>
            </a:r>
            <a:r>
              <a:rPr kumimoji="0" lang="en-GB" sz="2400" i="0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  <a:t>@ioe.ac.uk</a:t>
            </a:r>
            <a:endParaRPr kumimoji="0" lang="en-GB" sz="2400" i="0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 err="1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  <a:t>m.domingo</a:t>
            </a:r>
            <a:r>
              <a:rPr lang="en-GB" sz="2400" dirty="0" err="1" smtClean="0">
                <a:solidFill>
                  <a:schemeClr val="accent1"/>
                </a:solidFill>
                <a:ea typeface="Calibri" pitchFamily="34" charset="0"/>
                <a:cs typeface="Times New Roman" pitchFamily="18" charset="0"/>
              </a:rPr>
              <a:t>@ioe.ac.uk</a:t>
            </a:r>
            <a:r>
              <a:rPr kumimoji="0" lang="en-GB" sz="2400" i="0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uLnTx/>
                <a:uFillTx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GB" sz="2400" i="0" strike="noStrike" kern="120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uLnTx/>
                <a:uFillTx/>
                <a:ea typeface="Calibri" pitchFamily="34" charset="0"/>
                <a:cs typeface="Times New Roman" pitchFamily="18" charset="0"/>
              </a:rPr>
            </a:br>
            <a:r>
              <a:rPr kumimoji="0" lang="en-GB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GB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GB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http://</a:t>
            </a: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mode</a:t>
            </a:r>
            <a:r>
              <a:rPr kumimoji="0" lang="en-GB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.ioe.ac.uk/category/transcription-bank</a:t>
            </a:r>
            <a:endParaRPr kumimoji="0" lang="en-GB" sz="240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71600" y="5373216"/>
            <a:ext cx="741682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LK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9" y="6109492"/>
            <a:ext cx="2952328" cy="492055"/>
          </a:xfrm>
          <a:prstGeom prst="rect">
            <a:avLst/>
          </a:prstGeom>
        </p:spPr>
      </p:pic>
      <p:pic>
        <p:nvPicPr>
          <p:cNvPr id="15" name="Picture 14" descr="NCR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00" y="5661248"/>
            <a:ext cx="1584176" cy="92634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8388424" y="1484784"/>
            <a:ext cx="0" cy="388843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12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9411</TotalTime>
  <Words>227</Words>
  <Application>Microsoft Office PowerPoint</Application>
  <PresentationFormat>On-screen Show (4:3)</PresentationFormat>
  <Paragraphs>28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 MODE multimodal methodologies FOR RESEARCHING DIGITAL DATA AND ENVIRONMENTS   </vt:lpstr>
      <vt:lpstr>Domingo, M. (2011) Analyzing layering in textual design: a multimodal approach for examining cultural, linguistic, and social migrations in digital video. International Journal of Social Research Methodology, 14 (3): 219–230.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 multimodal methodologies FOR RESEARCHING DIGITAL DATA AND ENVIRONMENTS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Multimodal Analysis of Video Possibilities for Researchers and Teachers in Early Years Education</dc:title>
  <dc:creator>Chris Burrell</dc:creator>
  <cp:lastModifiedBy>localuser</cp:lastModifiedBy>
  <cp:revision>66</cp:revision>
  <dcterms:created xsi:type="dcterms:W3CDTF">2013-01-14T13:58:38Z</dcterms:created>
  <dcterms:modified xsi:type="dcterms:W3CDTF">2013-10-22T13:33:42Z</dcterms:modified>
</cp:coreProperties>
</file>